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31_7EEC913F.xml" ContentType="application/vnd.ms-powerpoint.comments+xml"/>
  <Override PartName="/ppt/comments/modernComment_102_D2F3B3E0.xml" ContentType="application/vnd.ms-powerpoint.comments+xml"/>
  <Override PartName="/ppt/comments/modernComment_110_6862D822.xml" ContentType="application/vnd.ms-powerpoint.comments+xml"/>
  <Override PartName="/ppt/comments/modernComment_135_3F824DE8.xml" ContentType="application/vnd.ms-powerpoint.comments+xml"/>
  <Override PartName="/ppt/comments/modernComment_136_8AD59B25.xml" ContentType="application/vnd.ms-powerpoint.comments+xml"/>
  <Override PartName="/ppt/comments/modernComment_137_6B321EC3.xml" ContentType="application/vnd.ms-powerpoint.comments+xml"/>
  <Override PartName="/ppt/comments/modernComment_138_B08BB029.xml" ContentType="application/vnd.ms-powerpoint.comments+xml"/>
  <Override PartName="/ppt/comments/modernComment_139_37D35CB4.xml" ContentType="application/vnd.ms-powerpoint.comments+xml"/>
  <Override PartName="/ppt/comments/modernComment_13A_E8656010.xml" ContentType="application/vnd.ms-powerpoint.comments+xml"/>
  <Override PartName="/ppt/comments/modernComment_13B_95CE5B30.xml" ContentType="application/vnd.ms-powerpoint.comments+xml"/>
  <Override PartName="/ppt/comments/modernComment_143_CCCD9536.xml" ContentType="application/vnd.ms-powerpoint.comments+xml"/>
  <Override PartName="/ppt/comments/modernComment_142_CCD1F376.xml" ContentType="application/vnd.ms-powerpoint.comments+xml"/>
  <Override PartName="/ppt/comments/modernComment_144_5A715979.xml" ContentType="application/vnd.ms-powerpoint.comments+xml"/>
  <Override PartName="/ppt/comments/modernComment_154_7CDD2EDE.xml" ContentType="application/vnd.ms-powerpoint.comments+xml"/>
  <Override PartName="/ppt/comments/modernComment_150_966BB194.xml" ContentType="application/vnd.ms-powerpoint.comments+xml"/>
  <Override PartName="/ppt/comments/modernComment_13C_C42AC769.xml" ContentType="application/vnd.ms-powerpoint.comments+xml"/>
  <Override PartName="/ppt/comments/modernComment_13D_ABBAF2BF.xml" ContentType="application/vnd.ms-powerpoint.comments+xml"/>
  <Override PartName="/ppt/comments/modernComment_13E_F5DDC8E7.xml" ContentType="application/vnd.ms-powerpoint.comments+xml"/>
  <Override PartName="/ppt/comments/modernComment_13F_3B7713C1.xml" ContentType="application/vnd.ms-powerpoint.comments+xml"/>
  <Override PartName="/ppt/comments/modernComment_140_722D97F3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1"/>
  </p:notesMasterIdLst>
  <p:handoutMasterIdLst>
    <p:handoutMasterId r:id="rId32"/>
  </p:handoutMasterIdLst>
  <p:sldIdLst>
    <p:sldId id="305" r:id="rId6"/>
    <p:sldId id="321" r:id="rId7"/>
    <p:sldId id="258" r:id="rId8"/>
    <p:sldId id="272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23" r:id="rId17"/>
    <p:sldId id="322" r:id="rId18"/>
    <p:sldId id="324" r:id="rId19"/>
    <p:sldId id="338" r:id="rId20"/>
    <p:sldId id="339" r:id="rId21"/>
    <p:sldId id="340" r:id="rId22"/>
    <p:sldId id="336" r:id="rId23"/>
    <p:sldId id="316" r:id="rId24"/>
    <p:sldId id="317" r:id="rId25"/>
    <p:sldId id="318" r:id="rId26"/>
    <p:sldId id="319" r:id="rId27"/>
    <p:sldId id="320" r:id="rId28"/>
    <p:sldId id="307" r:id="rId29"/>
    <p:sldId id="2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8F2288-3E0F-A164-57CD-1903DA1C81DC}" name="Justin Farkas" initials="JF" userId="S::jfarkas@getnerdio.com::9b982d3d-c3e0-41b7-b7e6-f48ed15f2ebe" providerId="AD"/>
  <p188:author id="{A39F4D9B-2C60-325C-D2BE-AEC1CB70A544}" name="Sarah McHugh" initials="SM" userId="S::smchugh@getnerdio.com::dbb51b1d-b213-4bee-b4c3-54bafb4111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E4C"/>
    <a:srgbClr val="120A36"/>
    <a:srgbClr val="1D9DB8"/>
    <a:srgbClr val="D15A0A"/>
    <a:srgbClr val="CDFF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70071-2D4A-9CC4-EB1B-91F60D84937F}" v="2" dt="2026-04-29T12:34:25.356"/>
    <p1510:client id="{48B197A2-9E46-C0E7-B5D2-259E2D822172}" v="1" dt="2026-04-27T19:41:32.366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omments/modernComment_102_D2F3B3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0D5A51-1C6E-4939-B64A-3E9337DA72F4}" authorId="{D88F2288-3E0F-A164-57CD-1903DA1C81DC}" status="resolved" created="2026-04-13T16:39:29.69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39186656" sldId="258"/>
      <ac:spMk id="2" creationId="{F7BDB53F-DD65-B0A1-0924-7EFDC8B30886}"/>
    </ac:deMkLst>
    <p188:txBody>
      <a:bodyPr/>
      <a:lstStyle/>
      <a:p>
        <a:r>
          <a:rPr lang="en-US"/>
          <a:t>Boosted the font size from 20pt to 24pt to be consistent with the template.</a:t>
        </a:r>
      </a:p>
    </p188:txBody>
  </p188:cm>
</p188:cmLst>
</file>

<file path=ppt/comments/modernComment_110_6862D8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555463-9988-4C94-8AD7-E8718804E6FC}" authorId="{D88F2288-3E0F-A164-57CD-1903DA1C81DC}" status="resolved" created="2026-04-13T16:43:05.07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51308322" sldId="272"/>
      <ac:spMk id="50" creationId="{25705026-5998-6198-6272-ECC0AF82FD0C}"/>
    </ac:deMkLst>
    <p188:txBody>
      <a:bodyPr/>
      <a:lstStyle/>
      <a:p>
        <a:r>
          <a:rPr lang="en-US"/>
          <a:t>Updated from white to green, and also increased font size from 28pt to 36pt</a:t>
        </a:r>
      </a:p>
    </p188:txBody>
  </p188:cm>
  <p188:cm id="{9F3A224E-35F5-43DC-8391-EC3E02D4B148}" authorId="{D88F2288-3E0F-A164-57CD-1903DA1C81DC}" status="resolved" created="2026-04-13T16:45:23.24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51308322" sldId="272"/>
      <ac:spMk id="51" creationId="{C22F8675-DD61-1404-839C-BB98D58440F0}"/>
    </ac:deMkLst>
    <p188:txBody>
      <a:bodyPr/>
      <a:lstStyle/>
      <a:p>
        <a:r>
          <a:rPr lang="en-US"/>
          <a:t>Adjusted the font to be Arial, increased the font size from 18pt to 24pt, and made it white and not green.</a:t>
        </a:r>
      </a:p>
    </p188:txBody>
  </p188:cm>
</p188:cmLst>
</file>

<file path=ppt/comments/modernComment_131_7EEC91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241032-72CA-488B-A2F3-1109F37D225A}" authorId="{D88F2288-3E0F-A164-57CD-1903DA1C81DC}" status="resolved" created="2026-04-13T16:35:20.90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29432895" sldId="305"/>
      <ac:spMk id="2" creationId="{ADFA2A85-7D5D-41D2-F615-AFB63820F91E}"/>
    </ac:deMkLst>
    <p188:txBody>
      <a:bodyPr/>
      <a:lstStyle/>
      <a:p>
        <a:r>
          <a:rPr lang="en-US"/>
          <a:t>Updated the font size from 44pt to 48pt</a:t>
        </a:r>
      </a:p>
    </p188:txBody>
  </p188:cm>
  <p188:cm id="{969FD50D-E707-48F2-8369-E945006E3E49}" authorId="{D88F2288-3E0F-A164-57CD-1903DA1C81DC}" status="resolved" created="2026-04-13T16:36:00.01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29432895" sldId="305"/>
      <ac:picMk id="4" creationId="{825C2A65-343C-C5D6-D799-E26BB0CAA3CD}"/>
    </ac:deMkLst>
    <p188:txBody>
      <a:bodyPr/>
      <a:lstStyle/>
      <a:p>
        <a:r>
          <a:rPr lang="en-US"/>
          <a:t>Updated the KPMG logo from their darker brand blue to white so it would read more easily.</a:t>
        </a:r>
      </a:p>
    </p188:txBody>
  </p188:cm>
  <p188:cm id="{3828A5C0-17E6-4EBF-A560-8304C359B176}" authorId="{D88F2288-3E0F-A164-57CD-1903DA1C81DC}" status="resolved" created="2026-04-13T16:37:11.43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29432895" sldId="305"/>
      <ac:spMk id="3" creationId="{D0248A32-F4AB-3C34-DE9C-2BB621D70942}"/>
    </ac:deMkLst>
    <p188:txBody>
      <a:bodyPr/>
      <a:lstStyle/>
      <a:p>
        <a:r>
          <a:rPr lang="en-US"/>
          <a:t>Updated names from all caps to capitalize first and last names</a:t>
        </a:r>
      </a:p>
    </p188:txBody>
  </p188:cm>
</p188:cmLst>
</file>

<file path=ppt/comments/modernComment_135_3F824D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9254C1-6D73-46BB-BD7D-44EF3254AF2F}" authorId="{D88F2288-3E0F-A164-57CD-1903DA1C81DC}" created="2026-04-13T16:46:51.469">
    <pc:sldMkLst xmlns:pc="http://schemas.microsoft.com/office/powerpoint/2013/main/command">
      <pc:docMk/>
      <pc:sldMk cId="1065504232" sldId="309"/>
    </pc:sldMkLst>
    <p188:txBody>
      <a:bodyPr/>
      <a:lstStyle/>
      <a:p>
        <a:r>
          <a:rPr lang="en-US"/>
          <a:t>Updated by increasing font size from 28pt to 36pt, and also from white to green.</a:t>
        </a:r>
      </a:p>
    </p188:txBody>
  </p188:cm>
</p188:cmLst>
</file>

<file path=ppt/comments/modernComment_136_8AD59B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17DCA6-CA1B-4659-BC8A-36A63CC6FBDD}" authorId="{D88F2288-3E0F-A164-57CD-1903DA1C81DC}" status="resolved" created="2026-04-13T16:53:13.94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29254693" sldId="310"/>
      <ac:spMk id="25" creationId="{51390C01-F544-7A6E-765E-4A72C167AD01}"/>
    </ac:deMkLst>
    <p188:txBody>
      <a:bodyPr/>
      <a:lstStyle/>
      <a:p>
        <a:r>
          <a:rPr lang="en-US"/>
          <a:t>All slides in this deck that use a subtitle do not have the orange background, and because I can't update the master, I updated this section and will apply it to all slides that use this slide layout to be consistent.</a:t>
        </a:r>
      </a:p>
    </p188:txBody>
  </p188:cm>
  <p188:cm id="{F0BFF10B-8DB4-4FDA-91D0-1E22C69E4533}" authorId="{D88F2288-3E0F-A164-57CD-1903DA1C81DC}" status="resolved" created="2026-04-13T16:53:54.23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29254693" sldId="310"/>
      <ac:spMk id="3" creationId="{DFAF9CD4-2251-98C4-BEE5-DC1568F71D86}"/>
    </ac:deMkLst>
    <p188:txBody>
      <a:bodyPr/>
      <a:lstStyle/>
      <a:p>
        <a:r>
          <a:rPr lang="en-US"/>
          <a:t>Updated the header from 28pt to 36pt, and from white to green.</a:t>
        </a:r>
      </a:p>
    </p188:txBody>
  </p188:cm>
</p188:cmLst>
</file>

<file path=ppt/comments/modernComment_137_6B321E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D034DE-8777-4E3D-BFE8-4199FEFFEFF5}" authorId="{D88F2288-3E0F-A164-57CD-1903DA1C81DC}" status="resolved" created="2026-04-13T16:55:48.88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8446787" sldId="311"/>
      <ac:spMk id="3" creationId="{B7521681-E21F-5A56-0C42-998FDF040BA1}"/>
    </ac:deMkLst>
    <p188:txBody>
      <a:bodyPr/>
      <a:lstStyle/>
      <a:p>
        <a:r>
          <a:rPr lang="en-US"/>
          <a:t>Updated the header from 28pt to 36pt, and from white to green.</a:t>
        </a:r>
      </a:p>
    </p188:txBody>
  </p188:cm>
  <p188:cm id="{607260B2-0486-42A7-9F8C-2676F0BE3E19}" authorId="{D88F2288-3E0F-A164-57CD-1903DA1C81DC}" status="resolved" created="2026-04-13T16:56:24.49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8446787" sldId="311"/>
      <ac:spMk id="29" creationId="{758C6921-1983-5727-1E0C-848AA40F8AC2}"/>
    </ac:deMkLst>
    <p188:txBody>
      <a:bodyPr/>
      <a:lstStyle/>
      <a:p>
        <a:r>
          <a:rPr lang="en-US"/>
          <a:t>Updated this section to be consistent with the template.</a:t>
        </a:r>
      </a:p>
    </p188:txBody>
  </p188:cm>
</p188:cmLst>
</file>

<file path=ppt/comments/modernComment_138_B08BB02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9080EC-EBD9-4089-A266-06C1BC30CEDE}" authorId="{D88F2288-3E0F-A164-57CD-1903DA1C81DC}" status="resolved" created="2026-04-13T17:00:04.39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61944617" sldId="312"/>
      <ac:spMk id="17" creationId="{AE5B7748-43BA-EDC2-A6F0-58B033A9CEC1}"/>
    </ac:deMkLst>
    <p188:txBody>
      <a:bodyPr/>
      <a:lstStyle/>
      <a:p>
        <a:r>
          <a:rPr lang="en-US"/>
          <a:t>Updated this section to be consistent with the template.</a:t>
        </a:r>
      </a:p>
    </p188:txBody>
  </p188:cm>
  <p188:cm id="{BC051BF0-4E54-4FAF-BA52-07F2BDBD36ED}" authorId="{D88F2288-3E0F-A164-57CD-1903DA1C81DC}" status="resolved" created="2026-04-13T17:00:22.52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61944617" sldId="312"/>
      <ac:spMk id="3" creationId="{B0CCBD40-5593-D445-56BC-E1FE4213A9B2}"/>
      <ac:txMk cp="24" len="1">
        <ac:context len="62" hash="2436463788"/>
      </ac:txMk>
    </ac:txMkLst>
    <p188:pos x="5757333" y="23090"/>
    <p188:txBody>
      <a:bodyPr/>
      <a:lstStyle/>
      <a:p>
        <a:r>
          <a:rPr lang="en-US"/>
          <a:t>Updated the header from 28pt to 36pt, and from white to green.</a:t>
        </a:r>
      </a:p>
    </p188:txBody>
  </p188:cm>
  <p188:cm id="{05D4D1C2-5C7C-4F8D-B9A2-9C12CA258795}" authorId="{D88F2288-3E0F-A164-57CD-1903DA1C81DC}" status="resolved" created="2026-04-13T17:00:49.80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61944617" sldId="312"/>
      <ac:grpSpMk id="20" creationId="{487B3D04-2EE7-48EF-9C30-23EF49B058C5}"/>
    </ac:deMkLst>
    <p188:txBody>
      <a:bodyPr/>
      <a:lstStyle/>
      <a:p>
        <a:r>
          <a:rPr lang="en-US"/>
          <a:t>I increased the overall size of the graphic to make it easier to read.</a:t>
        </a:r>
      </a:p>
    </p188:txBody>
  </p188:cm>
</p188:cmLst>
</file>

<file path=ppt/comments/modernComment_139_37D35C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EC3CF4-B420-4E73-B05F-5C4F596FF18F}" authorId="{D88F2288-3E0F-A164-57CD-1903DA1C81DC}" status="resolved" created="2026-04-13T17:02:17.77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36598708" sldId="313"/>
      <ac:spMk id="3" creationId="{8B86CC4B-D0C3-D614-9F76-DE941B025832}"/>
    </ac:deMkLst>
    <p188:txBody>
      <a:bodyPr/>
      <a:lstStyle/>
      <a:p>
        <a:r>
          <a:rPr lang="en-US"/>
          <a:t>Updated the header from 28pt to 36pt, and from white to green.</a:t>
        </a:r>
      </a:p>
    </p188:txBody>
  </p188:cm>
</p188:cmLst>
</file>

<file path=ppt/comments/modernComment_13A_E86560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3B63AF-B88B-4B16-8F27-DD6C1F9F8255}" authorId="{D88F2288-3E0F-A164-57CD-1903DA1C81DC}" status="resolved" created="2026-04-13T17:08:51.41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98957840" sldId="314"/>
      <ac:spMk id="25" creationId="{F47A78B7-D22D-1B61-0D0A-A24845DF5180}"/>
    </ac:deMkLst>
    <p188:txBody>
      <a:bodyPr/>
      <a:lstStyle/>
      <a:p>
        <a:r>
          <a:rPr lang="en-US"/>
          <a:t>Updated this section to be consistent with the template.</a:t>
        </a:r>
      </a:p>
    </p188:txBody>
  </p188:cm>
  <p188:cm id="{4A840F37-2F79-4579-A293-1CE34F8F2B95}" authorId="{D88F2288-3E0F-A164-57CD-1903DA1C81DC}" status="resolved" created="2026-04-13T17:09:09.27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98957840" sldId="314"/>
      <ac:spMk id="3" creationId="{5B9E9ECE-45DD-DD20-3CF4-A87E3A077714}"/>
    </ac:deMkLst>
    <p188:txBody>
      <a:bodyPr/>
      <a:lstStyle/>
      <a:p>
        <a:r>
          <a:rPr lang="en-US"/>
          <a:t>Updated the header from 28pt to 36pt, and from white to green.</a:t>
        </a:r>
      </a:p>
    </p188:txBody>
  </p188:cm>
  <p188:cm id="{32509E67-B16D-4AA0-A741-723D4B86DD9E}" authorId="{D88F2288-3E0F-A164-57CD-1903DA1C81DC}" status="resolved" created="2026-04-13T17:09:37.73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98957840" sldId="314"/>
      <ac:spMk id="20" creationId="{1A4366C3-F13E-0A13-90D3-715A7484694D}"/>
    </ac:deMkLst>
    <p188:txBody>
      <a:bodyPr/>
      <a:lstStyle/>
      <a:p>
        <a:r>
          <a:rPr lang="en-US"/>
          <a:t>Increased font size here from 14pt to 24pt to be easier to read.</a:t>
        </a:r>
      </a:p>
    </p188:txBody>
  </p188:cm>
</p188:cmLst>
</file>

<file path=ppt/comments/modernComment_13B_95CE5B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E1EBF3-278E-44E3-81F9-B5E77A94B78D}" authorId="{D88F2288-3E0F-A164-57CD-1903DA1C81DC}" status="resolved" created="2026-04-13T17:17:26.42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13328944" sldId="315"/>
      <ac:spMk id="21" creationId="{FAF93B81-2E37-31D1-787C-08C4BB72E029}"/>
    </ac:deMkLst>
    <p188:txBody>
      <a:bodyPr/>
      <a:lstStyle/>
      <a:p>
        <a:r>
          <a:rPr lang="en-US"/>
          <a:t>Updated this section to be consistent with the template.</a:t>
        </a:r>
      </a:p>
    </p188:txBody>
  </p188:cm>
  <p188:cm id="{7FF436C9-FD6A-4991-8DE7-6CC1E0716980}" authorId="{D88F2288-3E0F-A164-57CD-1903DA1C81DC}" status="resolved" created="2026-04-13T17:17:41.61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13328944" sldId="315"/>
      <ac:spMk id="3" creationId="{27C236B0-E1EB-9013-9A15-8EBCB47E69BE}"/>
    </ac:deMkLst>
    <p188:txBody>
      <a:bodyPr/>
      <a:lstStyle/>
      <a:p>
        <a:r>
          <a:rPr lang="en-US"/>
          <a:t>Updated the header from 28pt to 36pt, and from white to green.</a:t>
        </a:r>
      </a:p>
    </p188:txBody>
  </p188:cm>
</p188:cmLst>
</file>

<file path=ppt/comments/modernComment_13C_C42AC7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E7857B-0E7A-42FA-AE5D-D4F7200118D6}" authorId="{D88F2288-3E0F-A164-57CD-1903DA1C81DC}" status="resolved" created="2026-04-13T17:27:58.95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91137897" sldId="316"/>
      <ac:spMk id="4" creationId="{894637E6-A085-5D64-CA3E-3DD177C8E59C}"/>
      <ac:txMk cp="12" len="4">
        <ac:context len="49" hash="2066498284"/>
      </ac:txMk>
    </ac:txMkLst>
    <p188:pos x="3728621" y="192349"/>
    <p188:txBody>
      <a:bodyPr/>
      <a:lstStyle/>
      <a:p>
        <a:r>
          <a:rPr lang="en-US"/>
          <a:t>Updated the header from 28pt to 36pt, and from white to green.</a:t>
        </a:r>
      </a:p>
    </p188:txBody>
  </p188:cm>
  <p188:cm id="{F3F04AB9-FEA3-4FF7-8B76-DE2D0DDA2D2C}" authorId="{D88F2288-3E0F-A164-57CD-1903DA1C81DC}" status="resolved" created="2026-04-13T17:40:22.087" complete="100000">
    <pc:sldMkLst xmlns:pc="http://schemas.microsoft.com/office/powerpoint/2013/main/command">
      <pc:docMk/>
      <pc:sldMk cId="3291137897" sldId="316"/>
    </pc:sldMkLst>
    <p188:txBody>
      <a:bodyPr/>
      <a:lstStyle/>
      <a:p>
        <a:r>
          <a:rPr lang="en-US"/>
          <a:t>I updated so all fonts use Arial, and also used consistent linespacing.</a:t>
        </a:r>
      </a:p>
    </p188:txBody>
  </p188:cm>
</p188:cmLst>
</file>

<file path=ppt/comments/modernComment_13D_ABBAF2B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BC4371C-1713-45BB-A71F-BAF8CC2DA2E6}" authorId="{D88F2288-3E0F-A164-57CD-1903DA1C81DC}" status="resolved" created="2026-04-13T17:41:29.29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81155775" sldId="317"/>
      <ac:spMk id="37" creationId="{2C2D9117-B9A1-C6BF-B515-FED3A094E845}"/>
    </ac:deMkLst>
    <p188:txBody>
      <a:bodyPr/>
      <a:lstStyle/>
      <a:p>
        <a:r>
          <a:rPr lang="en-US"/>
          <a:t>Updated this section to be consistent with the template.</a:t>
        </a:r>
      </a:p>
    </p188:txBody>
  </p188:cm>
  <p188:cm id="{9EA0F6F2-CC87-41AE-87F1-A218CAF67680}" authorId="{D88F2288-3E0F-A164-57CD-1903DA1C81DC}" status="resolved" created="2026-04-13T17:41:54.99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81155775" sldId="317"/>
      <ac:spMk id="4" creationId="{5281FDE4-2039-22CD-13D1-AAB1F9E010C6}"/>
    </ac:deMkLst>
    <p188:txBody>
      <a:bodyPr/>
      <a:lstStyle/>
      <a:p>
        <a:r>
          <a:rPr lang="en-US"/>
          <a:t>Updated the header from 28pt to 36pt, and from white to green.</a:t>
        </a:r>
      </a:p>
    </p188:txBody>
  </p188:cm>
</p188:cmLst>
</file>

<file path=ppt/comments/modernComment_13E_F5DDC8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DD868D-2621-4584-BA73-768CF7665A6A}" authorId="{D88F2288-3E0F-A164-57CD-1903DA1C81DC}" status="resolved" created="2026-04-13T17:41:15.4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24952807" sldId="318"/>
      <ac:spMk id="5" creationId="{F63FE7C2-06AB-85D2-FC4C-C125EB81438F}"/>
      <ac:txMk cp="27" len="8">
        <ac:context len="55" hash="2194855967"/>
      </ac:txMk>
    </ac:txMkLst>
    <p188:pos x="7730970" y="-81378"/>
    <p188:txBody>
      <a:bodyPr/>
      <a:lstStyle/>
      <a:p>
        <a:r>
          <a:rPr lang="en-US"/>
          <a:t>Updated the header from 28pt to 36pt, and from white to green.</a:t>
        </a:r>
      </a:p>
    </p188:txBody>
  </p188:cm>
</p188:cmLst>
</file>

<file path=ppt/comments/modernComment_13F_3B7713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163A86-38E4-47AE-955F-BD4A936C15E0}" authorId="{D88F2288-3E0F-A164-57CD-1903DA1C81DC}" status="resolved" created="2026-04-13T17:40:50.89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97659585" sldId="319"/>
      <ac:spMk id="12" creationId="{199F337C-7942-4FD2-6E1F-6728087C9097}"/>
    </ac:deMkLst>
    <p188:txBody>
      <a:bodyPr/>
      <a:lstStyle/>
      <a:p>
        <a:r>
          <a:rPr lang="en-US"/>
          <a:t>Updated this section to be consistent with the template.</a:t>
        </a:r>
      </a:p>
    </p188:txBody>
  </p188:cm>
  <p188:cm id="{15C4F6C2-F3C5-486C-8870-3144285D2FAA}" authorId="{D88F2288-3E0F-A164-57CD-1903DA1C81DC}" status="resolved" created="2026-04-13T17:41:07.30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97659585" sldId="319"/>
      <ac:spMk id="5" creationId="{E3591EA2-82D2-70BB-D1EE-7546932A7F71}"/>
    </ac:deMkLst>
    <p188:txBody>
      <a:bodyPr/>
      <a:lstStyle/>
      <a:p>
        <a:r>
          <a:rPr lang="en-US"/>
          <a:t>Updated the header from 28pt to 36pt, and from white to green.</a:t>
        </a:r>
      </a:p>
    </p188:txBody>
  </p188:cm>
</p188:cmLst>
</file>

<file path=ppt/comments/modernComment_140_722D97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4743CB-29EC-459D-8DD1-E7F266200CF4}" authorId="{D88F2288-3E0F-A164-57CD-1903DA1C81DC}" status="resolved" created="2026-04-13T17:43:12.54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15590643" sldId="320"/>
      <ac:spMk id="18" creationId="{FCCE6979-A358-58A0-B3E2-D254428B15BD}"/>
    </ac:deMkLst>
    <p188:txBody>
      <a:bodyPr/>
      <a:lstStyle/>
      <a:p>
        <a:r>
          <a:rPr lang="en-US"/>
          <a:t>Updated this section to be consistent with the template.</a:t>
        </a:r>
      </a:p>
    </p188:txBody>
  </p188:cm>
  <p188:cm id="{BE160024-6567-4D86-B0C4-D3A26A4F404F}" authorId="{D88F2288-3E0F-A164-57CD-1903DA1C81DC}" status="resolved" created="2026-04-13T17:43:21.83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15590643" sldId="320"/>
      <ac:spMk id="4" creationId="{A20AF03C-0644-1341-6BF0-3F1FD5351318}"/>
    </ac:deMkLst>
    <p188:txBody>
      <a:bodyPr/>
      <a:lstStyle/>
      <a:p>
        <a:r>
          <a:rPr lang="en-US"/>
          <a:t>Updated the header from 28pt to 36pt, and from white to green.</a:t>
        </a:r>
      </a:p>
    </p188:txBody>
  </p188:cm>
  <p188:cm id="{66DE1114-4E10-4D15-AECF-DF68FD152227}" authorId="{D88F2288-3E0F-A164-57CD-1903DA1C81DC}" status="resolved" created="2026-04-13T17:43:51.26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15590643" sldId="320"/>
      <ac:grpSpMk id="21" creationId="{C662929B-5ACD-C186-81AB-45E34C38F4D0}"/>
    </ac:deMkLst>
    <p188:txBody>
      <a:bodyPr/>
      <a:lstStyle/>
      <a:p>
        <a:r>
          <a:rPr lang="en-US"/>
          <a:t>Shifted this down to look more even on the slide.</a:t>
        </a:r>
      </a:p>
    </p188:txBody>
  </p188:cm>
</p188:cmLst>
</file>

<file path=ppt/comments/modernComment_142_CCD1F3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3AAC5C-E6BC-4DD4-B50C-12BB026CFA1F}" authorId="{D88F2288-3E0F-A164-57CD-1903DA1C81DC}" status="resolved" created="2026-04-13T17:21:22.12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36311414" sldId="322"/>
      <ac:spMk id="2" creationId="{85867998-4407-4669-6940-736877F5A53C}"/>
    </ac:deMkLst>
    <p188:txBody>
      <a:bodyPr/>
      <a:lstStyle/>
      <a:p>
        <a:r>
          <a:rPr lang="en-US"/>
          <a:t>Updated from 18pt to 36pt so it's easier to read.</a:t>
        </a:r>
      </a:p>
    </p188:txBody>
  </p188:cm>
</p188:cmLst>
</file>

<file path=ppt/comments/modernComment_143_CCCD95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3D2F52-B42F-46C3-B75C-8E7F27AE9CA1}" authorId="{D88F2288-3E0F-A164-57CD-1903DA1C81DC}" status="resolved" created="2026-04-13T17:20:57.267" complete="100000">
    <pc:sldMkLst xmlns:pc="http://schemas.microsoft.com/office/powerpoint/2013/main/command">
      <pc:docMk/>
      <pc:sldMk cId="3436025142" sldId="323"/>
    </pc:sldMkLst>
    <p188:txBody>
      <a:bodyPr/>
      <a:lstStyle/>
      <a:p>
        <a:r>
          <a:rPr lang="en-US"/>
          <a:t>Updated from 18pt to 36pt so it's easier to read.</a:t>
        </a:r>
      </a:p>
    </p188:txBody>
  </p188:cm>
</p188:cmLst>
</file>

<file path=ppt/comments/modernComment_144_5A7159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B78A563-E0F8-458A-AAFC-84152878A9D4}" authorId="{D88F2288-3E0F-A164-57CD-1903DA1C81DC}" status="resolved" created="2026-04-13T17:22:00.76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17377913" sldId="324"/>
      <ac:spMk id="4" creationId="{CB5600D8-8DF6-1D83-C108-1E983AF3A670}"/>
    </ac:deMkLst>
    <p188:txBody>
      <a:bodyPr/>
      <a:lstStyle/>
      <a:p>
        <a:r>
          <a:rPr lang="en-US"/>
          <a:t>Updated from 18pt to 36pt so it's easier to read.</a:t>
        </a:r>
      </a:p>
    </p188:txBody>
  </p188:cm>
</p188:cmLst>
</file>

<file path=ppt/comments/modernComment_150_966BB19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0B77E4-2124-433B-A2FD-03EF6569DF35}" authorId="{D88F2288-3E0F-A164-57CD-1903DA1C81DC}" status="resolved" created="2026-04-13T17:25:22.87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23640212" sldId="336"/>
      <ac:spMk id="2" creationId="{7D522DF8-80C2-5275-D55B-9F2BE7CCAAE3}"/>
    </ac:deMkLst>
    <p188:txBody>
      <a:bodyPr/>
      <a:lstStyle/>
      <a:p>
        <a:r>
          <a:rPr lang="en-US"/>
          <a:t>Updated title and subheader to be left justified</a:t>
        </a:r>
      </a:p>
    </p188:txBody>
  </p188:cm>
</p188:cmLst>
</file>

<file path=ppt/comments/modernComment_154_7CDD2E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791315-11C3-4B58-9492-A42404731CD7}" authorId="{D88F2288-3E0F-A164-57CD-1903DA1C81DC}" created="2026-04-13T17:24:02.3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94870238" sldId="340"/>
      <ac:spMk id="2" creationId="{0C6568EF-2F0D-C119-FBBD-DDC0C58B2D2D}"/>
    </ac:deMkLst>
    <p188:txBody>
      <a:bodyPr/>
      <a:lstStyle/>
      <a:p>
        <a:r>
          <a:rPr lang="en-US"/>
          <a:t>Updated from incorrect font to Arial and also to be tiitlecase instead of all caps to be consistent with the template.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A26933-3964-A7ED-2D11-FF3C84B5E3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6A568-672E-53E3-0E16-7124A9291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B895-0EE8-4741-BCBF-88095FA5A4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51ECC-CB5C-7873-BE4B-462071DBE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7BE00-D269-D168-D431-99C5994C5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DAFA1-BEA9-6E40-9B76-F95B7FF0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66ADE-8938-F64E-BFCE-2DD345D96F9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CFF7-DCA7-3440-BD05-A8163268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3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rdiocon 26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6A5F44-7F6C-C708-F594-FEA8A21F6DF1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8000">
                <a:srgbClr val="D15A0A"/>
              </a:gs>
              <a:gs pos="33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CC20D0-082B-0289-B723-9F5AB1CCDAD7}"/>
              </a:ext>
            </a:extLst>
          </p:cNvPr>
          <p:cNvGrpSpPr/>
          <p:nvPr userDrawn="1"/>
        </p:nvGrpSpPr>
        <p:grpSpPr>
          <a:xfrm>
            <a:off x="-4" y="4478562"/>
            <a:ext cx="12192001" cy="2548389"/>
            <a:chOff x="-4" y="4478562"/>
            <a:chExt cx="12192001" cy="2548389"/>
          </a:xfrm>
        </p:grpSpPr>
        <p:pic>
          <p:nvPicPr>
            <p:cNvPr id="5" name="Picture 4" descr="A purple and black landscape&#10;&#10;AI-generated content may be incorrect.">
              <a:extLst>
                <a:ext uri="{FF2B5EF4-FFF2-40B4-BE49-F238E27FC236}">
                  <a16:creationId xmlns:a16="http://schemas.microsoft.com/office/drawing/2014/main" id="{2432C6AB-4AB8-4663-697E-AE769E6DF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0833"/>
            <a:stretch>
              <a:fillRect/>
            </a:stretch>
          </p:blipFill>
          <p:spPr>
            <a:xfrm>
              <a:off x="-4" y="4857718"/>
              <a:ext cx="12192001" cy="2000281"/>
            </a:xfrm>
            <a:prstGeom prst="rect">
              <a:avLst/>
            </a:prstGeom>
          </p:spPr>
        </p:pic>
        <p:pic>
          <p:nvPicPr>
            <p:cNvPr id="6" name="Picture 5" descr="A blue circular object with a power button&#10;&#10;AI-generated content may be incorrect.">
              <a:extLst>
                <a:ext uri="{FF2B5EF4-FFF2-40B4-BE49-F238E27FC236}">
                  <a16:creationId xmlns:a16="http://schemas.microsoft.com/office/drawing/2014/main" id="{984BEF3C-9916-1C92-41F2-C26EB1447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6052" y="4478562"/>
              <a:ext cx="4530469" cy="2548389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EFA7F60A-3794-BC33-4990-7C4C7FA1EA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015" y="6285186"/>
            <a:ext cx="2208681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7BDC5-098B-E1B6-1D0A-64365C3439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2000281" cy="2000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7D964-023B-F7A5-E243-95EC30DD7D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21917" y="1105243"/>
            <a:ext cx="1560785" cy="1560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371A66-8A6B-F814-ADA4-BE93BCE149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81355" y="3190891"/>
            <a:ext cx="825500" cy="825500"/>
          </a:xfrm>
          <a:prstGeom prst="rect">
            <a:avLst/>
          </a:prstGeom>
        </p:spPr>
      </p:pic>
      <p:pic>
        <p:nvPicPr>
          <p:cNvPr id="11" name="Picture 10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5C56397D-4965-B93E-1348-D0340DF0927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background with yellow and green text&#10;&#10;AI-generated content may be incorrect.">
            <a:extLst>
              <a:ext uri="{FF2B5EF4-FFF2-40B4-BE49-F238E27FC236}">
                <a16:creationId xmlns:a16="http://schemas.microsoft.com/office/drawing/2014/main" id="{88727883-7EFF-5B05-C66C-1D35DE314A8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t="26173" r="7167" b="28606"/>
          <a:stretch>
            <a:fillRect/>
          </a:stretch>
        </p:blipFill>
        <p:spPr>
          <a:xfrm>
            <a:off x="2611820" y="1452174"/>
            <a:ext cx="6968360" cy="28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6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7B7A21-14BF-EE7E-445F-9F2F097B50B0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chemeClr val="bg1">
                  <a:lumMod val="99000"/>
                  <a:lumOff val="1000"/>
                  <a:alpha val="0"/>
                </a:schemeClr>
              </a:gs>
              <a:gs pos="100000">
                <a:srgbClr val="CDFF4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EA25-A0BE-C716-1FED-C673C3A11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DC7DBC-94D7-6EE4-E4F8-D2D19FEFCDA6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F69D4A-65FB-7FA3-024C-AF0343F8AB68}"/>
              </a:ext>
            </a:extLst>
          </p:cNvPr>
          <p:cNvSpPr/>
          <p:nvPr userDrawn="1"/>
        </p:nvSpPr>
        <p:spPr>
          <a:xfrm>
            <a:off x="625784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254A52-6594-033C-931F-353D9CBA3C61}"/>
              </a:ext>
            </a:extLst>
          </p:cNvPr>
          <p:cNvSpPr/>
          <p:nvPr userDrawn="1"/>
        </p:nvSpPr>
        <p:spPr>
          <a:xfrm>
            <a:off x="4348120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C390D0-0513-3631-94B7-36A39E3D8FEC}"/>
              </a:ext>
            </a:extLst>
          </p:cNvPr>
          <p:cNvSpPr/>
          <p:nvPr userDrawn="1"/>
        </p:nvSpPr>
        <p:spPr>
          <a:xfrm>
            <a:off x="8070456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B0E78F-A5B4-8929-1B25-57B3CC8BF1F4}"/>
              </a:ext>
            </a:extLst>
          </p:cNvPr>
          <p:cNvSpPr/>
          <p:nvPr userDrawn="1"/>
        </p:nvSpPr>
        <p:spPr>
          <a:xfrm>
            <a:off x="1639661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75CA0A-0A24-DE35-F04F-79B3DE4FB61D}"/>
              </a:ext>
            </a:extLst>
          </p:cNvPr>
          <p:cNvSpPr/>
          <p:nvPr userDrawn="1"/>
        </p:nvSpPr>
        <p:spPr>
          <a:xfrm>
            <a:off x="5464013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F2D3BD-65E8-DCE0-0DE2-04EB35DEA8ED}"/>
              </a:ext>
            </a:extLst>
          </p:cNvPr>
          <p:cNvSpPr/>
          <p:nvPr userDrawn="1"/>
        </p:nvSpPr>
        <p:spPr>
          <a:xfrm>
            <a:off x="9139072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Picture Placeholder 27">
            <a:extLst>
              <a:ext uri="{FF2B5EF4-FFF2-40B4-BE49-F238E27FC236}">
                <a16:creationId xmlns:a16="http://schemas.microsoft.com/office/drawing/2014/main" id="{3D6FEBA3-FA4C-7F4B-9134-9197AAC1CE9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75975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66D1FA94-675D-E8ED-55CA-E0DC2AC8DDE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00327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Picture Placeholder 27">
            <a:extLst>
              <a:ext uri="{FF2B5EF4-FFF2-40B4-BE49-F238E27FC236}">
                <a16:creationId xmlns:a16="http://schemas.microsoft.com/office/drawing/2014/main" id="{2285EE54-3C54-F034-F038-6FE74F6248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75386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5973FEF-A711-3DCE-BF85-0FDB20DFC3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39" y="3811850"/>
            <a:ext cx="2964799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2DC8AA-707D-9303-3CD4-6489EAADAA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357" y="3811850"/>
            <a:ext cx="2964523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09E950-42C2-6528-75A3-C95BCB509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5166" y="3811850"/>
            <a:ext cx="3052244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FEA84C-094A-2957-FEE7-C5502FC20B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439" y="3429000"/>
            <a:ext cx="2964799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D601684-624A-5573-C75A-A87628615F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4357" y="3429000"/>
            <a:ext cx="2964523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DA0EE19-7CA6-F9D1-B9BA-A6373E75D3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5166" y="3429000"/>
            <a:ext cx="3052244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2969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6A1E67-EE46-9295-E702-B5B921C1FB7E}"/>
              </a:ext>
            </a:extLst>
          </p:cNvPr>
          <p:cNvSpPr/>
          <p:nvPr userDrawn="1"/>
        </p:nvSpPr>
        <p:spPr>
          <a:xfrm>
            <a:off x="0" y="12315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120A36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05FD02-0EAA-C928-C257-6A20B6086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87" y="6220821"/>
            <a:ext cx="3622808" cy="3857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7B47E6-968E-9BC0-10FE-619526F3BFCB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F69D4A-65FB-7FA3-024C-AF0343F8AB68}"/>
              </a:ext>
            </a:extLst>
          </p:cNvPr>
          <p:cNvSpPr/>
          <p:nvPr userDrawn="1"/>
        </p:nvSpPr>
        <p:spPr>
          <a:xfrm>
            <a:off x="625784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rgbClr val="120A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254A52-6594-033C-931F-353D9CBA3C61}"/>
              </a:ext>
            </a:extLst>
          </p:cNvPr>
          <p:cNvSpPr/>
          <p:nvPr userDrawn="1"/>
        </p:nvSpPr>
        <p:spPr>
          <a:xfrm>
            <a:off x="4348120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rgbClr val="120A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C390D0-0513-3631-94B7-36A39E3D8FEC}"/>
              </a:ext>
            </a:extLst>
          </p:cNvPr>
          <p:cNvSpPr/>
          <p:nvPr userDrawn="1"/>
        </p:nvSpPr>
        <p:spPr>
          <a:xfrm>
            <a:off x="8070456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rgbClr val="120A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B0E78F-A5B4-8929-1B25-57B3CC8BF1F4}"/>
              </a:ext>
            </a:extLst>
          </p:cNvPr>
          <p:cNvSpPr/>
          <p:nvPr userDrawn="1"/>
        </p:nvSpPr>
        <p:spPr>
          <a:xfrm>
            <a:off x="1639661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75CA0A-0A24-DE35-F04F-79B3DE4FB61D}"/>
              </a:ext>
            </a:extLst>
          </p:cNvPr>
          <p:cNvSpPr/>
          <p:nvPr userDrawn="1"/>
        </p:nvSpPr>
        <p:spPr>
          <a:xfrm>
            <a:off x="5464013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F2D3BD-65E8-DCE0-0DE2-04EB35DEA8ED}"/>
              </a:ext>
            </a:extLst>
          </p:cNvPr>
          <p:cNvSpPr/>
          <p:nvPr userDrawn="1"/>
        </p:nvSpPr>
        <p:spPr>
          <a:xfrm>
            <a:off x="9139072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Picture Placeholder 27">
            <a:extLst>
              <a:ext uri="{FF2B5EF4-FFF2-40B4-BE49-F238E27FC236}">
                <a16:creationId xmlns:a16="http://schemas.microsoft.com/office/drawing/2014/main" id="{3D6FEBA3-FA4C-7F4B-9134-9197AAC1CE9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75975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66D1FA94-675D-E8ED-55CA-E0DC2AC8DDE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00327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Picture Placeholder 27">
            <a:extLst>
              <a:ext uri="{FF2B5EF4-FFF2-40B4-BE49-F238E27FC236}">
                <a16:creationId xmlns:a16="http://schemas.microsoft.com/office/drawing/2014/main" id="{2285EE54-3C54-F034-F038-6FE74F6248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75386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71B63-41EA-247E-457B-2190C3AF11B1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F85AF0DB-E5A7-B49F-8FFA-686E478B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F170FA8-7D6B-F82B-5458-49FC9A448C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39" y="3811850"/>
            <a:ext cx="2964799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F037AA-0C2B-FA96-CC9B-26867FD70F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357" y="3811850"/>
            <a:ext cx="2964523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45A8785-F3EE-4740-59F4-D100F16E92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5166" y="3811850"/>
            <a:ext cx="3052244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76300CC-A626-F51D-B957-FF58FEC952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439" y="3429000"/>
            <a:ext cx="2964799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C69175-73A3-63CA-F8B7-50268D8CDB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4357" y="3429000"/>
            <a:ext cx="2964523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28933E2-5B9B-22D5-E742-5AD951E82A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5166" y="3429000"/>
            <a:ext cx="3052244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1425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2FE4F60-6594-1349-4C7D-2C72799B7CE3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8771B2D-5565-5F25-BF3F-7A1676F634D2}"/>
              </a:ext>
            </a:extLst>
          </p:cNvPr>
          <p:cNvSpPr/>
          <p:nvPr userDrawn="1"/>
        </p:nvSpPr>
        <p:spPr>
          <a:xfrm>
            <a:off x="-5" y="0"/>
            <a:ext cx="8546340" cy="6865034"/>
          </a:xfrm>
          <a:custGeom>
            <a:avLst/>
            <a:gdLst>
              <a:gd name="connsiteX0" fmla="*/ 0 w 9177252"/>
              <a:gd name="connsiteY0" fmla="*/ 0 h 6858000"/>
              <a:gd name="connsiteX1" fmla="*/ 7899363 w 9177252"/>
              <a:gd name="connsiteY1" fmla="*/ 0 h 6858000"/>
              <a:gd name="connsiteX2" fmla="*/ 7979473 w 9177252"/>
              <a:gd name="connsiteY2" fmla="*/ 92483 h 6858000"/>
              <a:gd name="connsiteX3" fmla="*/ 9177252 w 9177252"/>
              <a:gd name="connsiteY3" fmla="*/ 3429000 h 6858000"/>
              <a:gd name="connsiteX4" fmla="*/ 7979473 w 9177252"/>
              <a:gd name="connsiteY4" fmla="*/ 6765517 h 6858000"/>
              <a:gd name="connsiteX5" fmla="*/ 7899363 w 9177252"/>
              <a:gd name="connsiteY5" fmla="*/ 6858000 h 6858000"/>
              <a:gd name="connsiteX6" fmla="*/ 0 w 9177252"/>
              <a:gd name="connsiteY6" fmla="*/ 6858000 h 6858000"/>
              <a:gd name="connsiteX7" fmla="*/ 0 w 917725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7252" h="6858000">
                <a:moveTo>
                  <a:pt x="0" y="0"/>
                </a:moveTo>
                <a:lnTo>
                  <a:pt x="7899363" y="0"/>
                </a:lnTo>
                <a:lnTo>
                  <a:pt x="7979473" y="92483"/>
                </a:lnTo>
                <a:cubicBezTo>
                  <a:pt x="8727751" y="999185"/>
                  <a:pt x="9177252" y="2161599"/>
                  <a:pt x="9177252" y="3429000"/>
                </a:cubicBezTo>
                <a:cubicBezTo>
                  <a:pt x="9177252" y="4696401"/>
                  <a:pt x="8727751" y="5858815"/>
                  <a:pt x="7979473" y="6765517"/>
                </a:cubicBezTo>
                <a:lnTo>
                  <a:pt x="789936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l"/>
            <a:endParaRPr 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14ACF-2B0B-6D50-9472-C5F2A4287497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03E5C8-A8E2-FAB4-D109-29E71A95DD80}"/>
              </a:ext>
            </a:extLst>
          </p:cNvPr>
          <p:cNvCxnSpPr/>
          <p:nvPr userDrawn="1"/>
        </p:nvCxnSpPr>
        <p:spPr>
          <a:xfrm>
            <a:off x="643890" y="3921497"/>
            <a:ext cx="480060" cy="0"/>
          </a:xfrm>
          <a:prstGeom prst="line">
            <a:avLst/>
          </a:prstGeom>
          <a:ln w="76200" cap="rnd">
            <a:solidFill>
              <a:srgbClr val="D15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C42338A-816F-277D-5718-234847805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8725" y="5659806"/>
            <a:ext cx="2403423" cy="801141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5E4F840-71C0-97F9-6D21-4E1D95FA41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788795"/>
            <a:ext cx="7307485" cy="1737280"/>
          </a:xfrm>
          <a:prstGeom prst="rect">
            <a:avLst/>
          </a:prstGeom>
        </p:spPr>
        <p:txBody>
          <a:bodyPr anchor="b"/>
          <a:lstStyle>
            <a:lvl1pPr marL="11113" indent="-11113">
              <a:buNone/>
              <a:tabLst/>
              <a:defRPr lang="en-US" sz="4400" b="1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5E7B1F-C583-D248-6AEB-5395FD4093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8" y="4331387"/>
            <a:ext cx="7307485" cy="865639"/>
          </a:xfrm>
          <a:prstGeom prst="rect">
            <a:avLst/>
          </a:prstGeom>
        </p:spPr>
        <p:txBody>
          <a:bodyPr anchor="t"/>
          <a:lstStyle>
            <a:lvl1pPr>
              <a:buNone/>
              <a:defRPr lang="en-US" sz="18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7696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3916D0-B5D2-3128-6101-A87E6CFE71D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0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46BDF8C3-CB66-21FD-BD0A-45A3C61B3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9" y="6220821"/>
            <a:ext cx="3622808" cy="3857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E4924C-CF88-52DC-B91F-56DAE2C64D84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B305A7-2186-B821-A6FF-320EB97B1125}"/>
              </a:ext>
            </a:extLst>
          </p:cNvPr>
          <p:cNvSpPr/>
          <p:nvPr userDrawn="1"/>
        </p:nvSpPr>
        <p:spPr>
          <a:xfrm>
            <a:off x="2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2C5D6F59-C028-1966-5836-75EC86B515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438C22D-6D79-FFFE-B6B4-50E62E096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020763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528E320-5623-792A-BAC5-5674F0141A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630" y="1685974"/>
            <a:ext cx="6911975" cy="3973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  <a:p>
            <a:pPr lvl="0"/>
            <a:r>
              <a:rPr lang="en-US"/>
              <a:t>Bullet 5</a:t>
            </a:r>
          </a:p>
          <a:p>
            <a:pPr lvl="0"/>
            <a:r>
              <a:rPr lang="en-US"/>
              <a:t>Bullet 6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81BDB2-5388-FCD4-B395-F79C84071C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99000"/>
                  <a:lumOff val="1000"/>
                  <a:alpha val="0"/>
                </a:schemeClr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45935-7857-8B96-DBC6-8F4E34ABF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87EDE8-A0C5-CD7E-302B-CD4D51AF863D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6CDD5-81B6-4DCF-0C34-B0E9D81C752C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CE8643F-3398-1023-7CC3-B6D9FAA8D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1C6B701-606E-72A4-F53F-AD69F2998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529" y="1020763"/>
            <a:ext cx="10530046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D15A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7CCB052-26C3-74FB-CE0F-4514B87146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528" y="1845663"/>
            <a:ext cx="10530045" cy="3973513"/>
          </a:xfrm>
          <a:prstGeom prst="rect">
            <a:avLst/>
          </a:prstGeom>
        </p:spPr>
        <p:txBody>
          <a:bodyPr/>
          <a:lstStyle>
            <a:lvl1pPr marL="346075" marR="0" indent="-3349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Wingdings" pitchFamily="2" charset="2"/>
              <a:buChar char="ü"/>
              <a:tabLst/>
              <a:defRPr lang="en-US" sz="24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  <a:p>
            <a:pPr lvl="0"/>
            <a:r>
              <a:rPr lang="en-US"/>
              <a:t>Bullet 5</a:t>
            </a:r>
          </a:p>
          <a:p>
            <a:pPr lvl="0"/>
            <a:r>
              <a:rPr lang="en-US"/>
              <a:t>Bullet 6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5F8336-4C06-F482-0697-F890E47A5B91}"/>
              </a:ext>
            </a:extLst>
          </p:cNvPr>
          <p:cNvSpPr/>
          <p:nvPr userDrawn="1"/>
        </p:nvSpPr>
        <p:spPr>
          <a:xfrm>
            <a:off x="6095997" y="12315"/>
            <a:ext cx="6096003" cy="6858000"/>
          </a:xfrm>
          <a:prstGeom prst="rect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E34B2-57EF-495E-3E30-4612B1BA909A}"/>
              </a:ext>
            </a:extLst>
          </p:cNvPr>
          <p:cNvSpPr/>
          <p:nvPr userDrawn="1"/>
        </p:nvSpPr>
        <p:spPr>
          <a:xfrm>
            <a:off x="-2" y="0"/>
            <a:ext cx="6095999" cy="6857999"/>
          </a:xfrm>
          <a:prstGeom prst="rect">
            <a:avLst/>
          </a:prstGeom>
          <a:gradFill>
            <a:gsLst>
              <a:gs pos="0">
                <a:schemeClr val="bg1">
                  <a:lumMod val="99000"/>
                  <a:lumOff val="1000"/>
                  <a:alpha val="0"/>
                </a:schemeClr>
              </a:gs>
              <a:gs pos="100000">
                <a:srgbClr val="CDFF4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AD535-74A6-62ED-C040-9B7AA50C9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E4928FB-4E4B-1004-0E36-C69E6FE1EAE7}"/>
              </a:ext>
            </a:extLst>
          </p:cNvPr>
          <p:cNvSpPr txBox="1">
            <a:spLocks/>
          </p:cNvSpPr>
          <p:nvPr userDrawn="1"/>
        </p:nvSpPr>
        <p:spPr>
          <a:xfrm>
            <a:off x="604836" y="2080010"/>
            <a:ext cx="3058160" cy="127013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7944B1-73E3-DB66-6DDE-684F0E0275F1}"/>
              </a:ext>
            </a:extLst>
          </p:cNvPr>
          <p:cNvSpPr txBox="1">
            <a:spLocks/>
          </p:cNvSpPr>
          <p:nvPr userDrawn="1"/>
        </p:nvSpPr>
        <p:spPr>
          <a:xfrm>
            <a:off x="604836" y="3441585"/>
            <a:ext cx="3068320" cy="2404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FF82D6-942A-525C-C079-06FB4FC585D0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4ABB81-4FDD-C619-4552-F4063DC01A8E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A144EF31-DA88-74C0-261F-0E33D0003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5026905B-9C33-4FB4-17A1-94AA9EF0E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B0EE276-913E-7439-614D-9F319E239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020763"/>
            <a:ext cx="4734296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8C6E949-0A57-53C8-9142-6A0A28F03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108" y="1020763"/>
            <a:ext cx="4734296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DF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81A17BA-2E70-B7C0-11A1-C311ACD77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001" y="1782763"/>
            <a:ext cx="4733925" cy="4054474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BCE7E1A8-244D-8375-9F21-9D87991AE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0480" y="1782763"/>
            <a:ext cx="4733925" cy="4054474"/>
          </a:xfrm>
          <a:prstGeom prst="rect">
            <a:avLst/>
          </a:prstGeom>
        </p:spPr>
        <p:txBody>
          <a:bodyPr/>
          <a:lstStyle>
            <a:lvl1pPr marL="11113" indent="-11113">
              <a:buClr>
                <a:srgbClr val="D15A0A"/>
              </a:buClr>
              <a:buNone/>
              <a:tabLst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buClr>
                <a:srgbClr val="D15A0A"/>
              </a:buClr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22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CD8DE3-819A-F9AC-6EEE-BC9EB1AAFA6F}"/>
              </a:ext>
            </a:extLst>
          </p:cNvPr>
          <p:cNvSpPr/>
          <p:nvPr userDrawn="1"/>
        </p:nvSpPr>
        <p:spPr>
          <a:xfrm>
            <a:off x="-2" y="11017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1C2AC4-2986-A8B9-943C-3D963DAE344D}"/>
              </a:ext>
            </a:extLst>
          </p:cNvPr>
          <p:cNvSpPr/>
          <p:nvPr userDrawn="1"/>
        </p:nvSpPr>
        <p:spPr>
          <a:xfrm>
            <a:off x="663518" y="1669395"/>
            <a:ext cx="7129801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1E0D7E-22F9-6A00-6BDD-CA8155E8174A}"/>
              </a:ext>
            </a:extLst>
          </p:cNvPr>
          <p:cNvSpPr/>
          <p:nvPr userDrawn="1"/>
        </p:nvSpPr>
        <p:spPr>
          <a:xfrm>
            <a:off x="8207317" y="1669395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478B2-8DFD-2691-48E2-9E0FE111A236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A522A458-A243-FBAF-66F9-57FF124F7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1017"/>
            <a:ext cx="12192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514DB2-AD1F-8E35-50C6-AA316551E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020763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DF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25817-DD0F-2559-873C-AF28C6E4212B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15A0A"/>
              </a:solidFill>
            </a:endParaRP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1DA2858-524B-6A5F-6F1D-A3BD4110A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6386B370-CE3D-FD35-F238-739A9BB6EA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1859859"/>
            <a:ext cx="6585128" cy="659236"/>
          </a:xfrm>
          <a:prstGeom prst="rect">
            <a:avLst/>
          </a:prstGeom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65683ABA-A5F4-FFC8-9BEB-8AA240930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702214"/>
            <a:ext cx="6585130" cy="2783388"/>
          </a:xfrm>
          <a:prstGeom prst="rect">
            <a:avLst/>
          </a:prstGeom>
        </p:spPr>
        <p:txBody>
          <a:bodyPr/>
          <a:lstStyle>
            <a:lvl1pPr marL="11113" indent="-11113" algn="l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8">
            <a:extLst>
              <a:ext uri="{FF2B5EF4-FFF2-40B4-BE49-F238E27FC236}">
                <a16:creationId xmlns:a16="http://schemas.microsoft.com/office/drawing/2014/main" id="{F0A0E445-8F75-A621-2211-69A258D32F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0600" y="1894008"/>
            <a:ext cx="2830428" cy="3625743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BC2E62F7-C4FA-8F78-92AE-CED22203FB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4D18BA-9544-565A-F54D-8EAF9E69CF53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chemeClr val="bg1">
                  <a:lumMod val="99000"/>
                  <a:lumOff val="1000"/>
                  <a:alpha val="0"/>
                </a:schemeClr>
              </a:gs>
              <a:gs pos="100000">
                <a:srgbClr val="CDFF4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4CCF3-178B-F6D4-ADB1-364467095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1C2AC4-2986-A8B9-943C-3D963DAE344D}"/>
              </a:ext>
            </a:extLst>
          </p:cNvPr>
          <p:cNvSpPr/>
          <p:nvPr userDrawn="1"/>
        </p:nvSpPr>
        <p:spPr>
          <a:xfrm>
            <a:off x="663518" y="1669395"/>
            <a:ext cx="7129801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1E0D7E-22F9-6A00-6BDD-CA8155E8174A}"/>
              </a:ext>
            </a:extLst>
          </p:cNvPr>
          <p:cNvSpPr/>
          <p:nvPr userDrawn="1"/>
        </p:nvSpPr>
        <p:spPr>
          <a:xfrm>
            <a:off x="8207317" y="1669395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478B2-8DFD-2691-48E2-9E0FE111A236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514DB2-AD1F-8E35-50C6-AA316551E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020763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25817-DD0F-2559-873C-AF28C6E4212B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1DA2858-524B-6A5F-6F1D-A3BD4110A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6386B370-CE3D-FD35-F238-739A9BB6EA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1859859"/>
            <a:ext cx="6585128" cy="659236"/>
          </a:xfrm>
          <a:prstGeom prst="rect">
            <a:avLst/>
          </a:prstGeom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65683ABA-A5F4-FFC8-9BEB-8AA240930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702214"/>
            <a:ext cx="6585130" cy="2783388"/>
          </a:xfrm>
          <a:prstGeom prst="rect">
            <a:avLst/>
          </a:prstGeom>
        </p:spPr>
        <p:txBody>
          <a:bodyPr/>
          <a:lstStyle>
            <a:lvl1pPr marL="11113" indent="-11113" algn="l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8">
            <a:extLst>
              <a:ext uri="{FF2B5EF4-FFF2-40B4-BE49-F238E27FC236}">
                <a16:creationId xmlns:a16="http://schemas.microsoft.com/office/drawing/2014/main" id="{F0A0E445-8F75-A621-2211-69A258D32F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0600" y="1894008"/>
            <a:ext cx="2830428" cy="3625743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6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683A77-02D8-84CC-805D-D455A5832352}"/>
              </a:ext>
            </a:extLst>
          </p:cNvPr>
          <p:cNvSpPr/>
          <p:nvPr userDrawn="1"/>
        </p:nvSpPr>
        <p:spPr>
          <a:xfrm>
            <a:off x="0" y="12315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120A36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A0FCB-7867-8BF4-782F-BEFC0BD79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87" y="6220821"/>
            <a:ext cx="3622808" cy="38576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1C2AC4-2986-A8B9-943C-3D963DAE344D}"/>
              </a:ext>
            </a:extLst>
          </p:cNvPr>
          <p:cNvSpPr/>
          <p:nvPr userDrawn="1"/>
        </p:nvSpPr>
        <p:spPr>
          <a:xfrm>
            <a:off x="663518" y="1669395"/>
            <a:ext cx="7129801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20A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1E0D7E-22F9-6A00-6BDD-CA8155E8174A}"/>
              </a:ext>
            </a:extLst>
          </p:cNvPr>
          <p:cNvSpPr/>
          <p:nvPr userDrawn="1"/>
        </p:nvSpPr>
        <p:spPr>
          <a:xfrm>
            <a:off x="8207317" y="1669395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20A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478B2-8DFD-2691-48E2-9E0FE111A236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514DB2-AD1F-8E35-50C6-AA316551E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020763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25817-DD0F-2559-873C-AF28C6E4212B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1DA2858-524B-6A5F-6F1D-A3BD4110A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6386B370-CE3D-FD35-F238-739A9BB6EA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1859859"/>
            <a:ext cx="6585128" cy="659236"/>
          </a:xfrm>
          <a:prstGeom prst="rect">
            <a:avLst/>
          </a:prstGeom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65683ABA-A5F4-FFC8-9BEB-8AA240930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702214"/>
            <a:ext cx="6585130" cy="2783388"/>
          </a:xfrm>
          <a:prstGeom prst="rect">
            <a:avLst/>
          </a:prstGeom>
        </p:spPr>
        <p:txBody>
          <a:bodyPr/>
          <a:lstStyle>
            <a:lvl1pPr marL="11113" indent="-11113" algn="l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8">
            <a:extLst>
              <a:ext uri="{FF2B5EF4-FFF2-40B4-BE49-F238E27FC236}">
                <a16:creationId xmlns:a16="http://schemas.microsoft.com/office/drawing/2014/main" id="{F0A0E445-8F75-A621-2211-69A258D32F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0600" y="1894008"/>
            <a:ext cx="2830428" cy="3625743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25BBED-6603-6B87-85B6-3387440E5E19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8981C0BD-C77C-76EF-FD9A-2919D37F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AA0EA3-3D92-7444-4F1B-66BBE4A06338}"/>
              </a:ext>
            </a:extLst>
          </p:cNvPr>
          <p:cNvSpPr/>
          <p:nvPr userDrawn="1"/>
        </p:nvSpPr>
        <p:spPr>
          <a:xfrm>
            <a:off x="6635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1F83C906-5AD0-C5AC-38F2-2669F090A3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ADEC71-C5FD-3E2A-95BB-0D4F1D1668E8}"/>
              </a:ext>
            </a:extLst>
          </p:cNvPr>
          <p:cNvSpPr/>
          <p:nvPr userDrawn="1"/>
        </p:nvSpPr>
        <p:spPr>
          <a:xfrm>
            <a:off x="4449705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786D776-81F7-E3C0-ACBD-B2DF88204D08}"/>
              </a:ext>
            </a:extLst>
          </p:cNvPr>
          <p:cNvSpPr/>
          <p:nvPr userDrawn="1"/>
        </p:nvSpPr>
        <p:spPr>
          <a:xfrm>
            <a:off x="82073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585DE-A2D2-06AF-BFE9-B64D81CB445D}"/>
              </a:ext>
            </a:extLst>
          </p:cNvPr>
          <p:cNvSpPr/>
          <p:nvPr userDrawn="1"/>
        </p:nvSpPr>
        <p:spPr>
          <a:xfrm>
            <a:off x="0" y="0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03BF28-B0BE-F030-79C5-5433DAE126C7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C6CB837-4237-17D2-9089-EA14BFDB2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6779BD9-8B4D-1DD4-B138-18FF696F0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F2CD634-70F5-BBCB-1F0D-4608A9CB8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B57937A-BF86-ABB5-5829-E26782E07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654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BEA2E85-7935-7235-285C-5B7C23315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9653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556C0067-F048-2D31-7905-22F525E4C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426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DBFF83C-BB14-1AD4-92D6-91BF2B959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1425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21F404E-7F2A-6DB8-1722-A6CA467F6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919501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DF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8306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7A4438-9B08-0909-C8D2-75F903F7CE90}"/>
              </a:ext>
            </a:extLst>
          </p:cNvPr>
          <p:cNvSpPr/>
          <p:nvPr userDrawn="1"/>
        </p:nvSpPr>
        <p:spPr>
          <a:xfrm rot="10800000">
            <a:off x="-4" y="0"/>
            <a:ext cx="12191999" cy="6858000"/>
          </a:xfrm>
          <a:prstGeom prst="rect">
            <a:avLst/>
          </a:prstGeom>
          <a:gradFill>
            <a:gsLst>
              <a:gs pos="0">
                <a:srgbClr val="D15A0A"/>
              </a:gs>
              <a:gs pos="45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and black landscape&#10;&#10;AI-generated content may be incorrect.">
            <a:extLst>
              <a:ext uri="{FF2B5EF4-FFF2-40B4-BE49-F238E27FC236}">
                <a16:creationId xmlns:a16="http://schemas.microsoft.com/office/drawing/2014/main" id="{8A13546C-CA3E-FCEE-B4E4-DDE0FAFF1403}"/>
              </a:ext>
            </a:extLst>
          </p:cNvPr>
          <p:cNvPicPr/>
          <p:nvPr userDrawn="1"/>
        </p:nvPicPr>
        <p:blipFill>
          <a:blip r:embed="rId2"/>
          <a:srcRect t="71640" b="3028"/>
          <a:stretch>
            <a:fillRect/>
          </a:stretch>
        </p:blipFill>
        <p:spPr>
          <a:xfrm>
            <a:off x="-2" y="5120720"/>
            <a:ext cx="12191997" cy="17372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5735BF-81C3-2FA1-ADD2-22DF61ECDFD8}"/>
              </a:ext>
            </a:extLst>
          </p:cNvPr>
          <p:cNvCxnSpPr/>
          <p:nvPr userDrawn="1"/>
        </p:nvCxnSpPr>
        <p:spPr>
          <a:xfrm>
            <a:off x="643890" y="3508394"/>
            <a:ext cx="48006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77EA2312-1DBF-EC96-15E4-F7774513E0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513" y="6290631"/>
            <a:ext cx="1744202" cy="260760"/>
          </a:xfrm>
          <a:prstGeom prst="rect">
            <a:avLst/>
          </a:prstGeom>
        </p:spPr>
      </p:pic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135E2257-A784-35EE-28A8-7F87EC94DD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353307"/>
            <a:ext cx="3125118" cy="332767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C727FF8-9E58-E78A-484D-7735CFADD1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03017"/>
            <a:ext cx="10878590" cy="1737280"/>
          </a:xfrm>
          <a:prstGeom prst="rect">
            <a:avLst/>
          </a:prstGeom>
        </p:spPr>
        <p:txBody>
          <a:bodyPr anchor="b"/>
          <a:lstStyle>
            <a:lvl1pPr marL="11113" indent="-11113">
              <a:buNone/>
              <a:tabLst/>
              <a:defRPr lang="en-US" sz="40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8C379F-9AD6-9461-5372-15E26F541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7" y="3886952"/>
            <a:ext cx="10878591" cy="42325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lang="en-US" sz="1800" b="1" i="0" kern="1200" spc="300" dirty="0" smtClean="0">
                <a:solidFill>
                  <a:srgbClr val="CDFF4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PRESENTERS NAMES</a:t>
            </a:r>
          </a:p>
        </p:txBody>
      </p:sp>
    </p:spTree>
    <p:extLst>
      <p:ext uri="{BB962C8B-B14F-4D97-AF65-F5344CB8AC3E}">
        <p14:creationId xmlns:p14="http://schemas.microsoft.com/office/powerpoint/2010/main" val="2155759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21FE4F-6CD1-CAA7-CB5F-A0A3071D39AE}"/>
              </a:ext>
            </a:extLst>
          </p:cNvPr>
          <p:cNvSpPr/>
          <p:nvPr userDrawn="1"/>
        </p:nvSpPr>
        <p:spPr>
          <a:xfrm>
            <a:off x="0" y="12315"/>
            <a:ext cx="12191999" cy="6858000"/>
          </a:xfrm>
          <a:prstGeom prst="rect">
            <a:avLst/>
          </a:prstGeom>
          <a:gradFill>
            <a:gsLst>
              <a:gs pos="0">
                <a:schemeClr val="bg1">
                  <a:lumMod val="99000"/>
                  <a:lumOff val="1000"/>
                  <a:alpha val="0"/>
                </a:schemeClr>
              </a:gs>
              <a:gs pos="100000">
                <a:srgbClr val="CDFF4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AA0EA3-3D92-7444-4F1B-66BBE4A06338}"/>
              </a:ext>
            </a:extLst>
          </p:cNvPr>
          <p:cNvSpPr/>
          <p:nvPr userDrawn="1"/>
        </p:nvSpPr>
        <p:spPr>
          <a:xfrm>
            <a:off x="6635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ADEC71-C5FD-3E2A-95BB-0D4F1D1668E8}"/>
              </a:ext>
            </a:extLst>
          </p:cNvPr>
          <p:cNvSpPr/>
          <p:nvPr userDrawn="1"/>
        </p:nvSpPr>
        <p:spPr>
          <a:xfrm>
            <a:off x="4449705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786D776-81F7-E3C0-ACBD-B2DF88204D08}"/>
              </a:ext>
            </a:extLst>
          </p:cNvPr>
          <p:cNvSpPr/>
          <p:nvPr userDrawn="1"/>
        </p:nvSpPr>
        <p:spPr>
          <a:xfrm>
            <a:off x="82073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585DE-A2D2-06AF-BFE9-B64D81CB445D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03BF28-B0BE-F030-79C5-5433DAE126C7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C6CB837-4237-17D2-9089-EA14BFDB2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6779BD9-8B4D-1DD4-B138-18FF696F0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F2CD634-70F5-BBCB-1F0D-4608A9CB8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B57937A-BF86-ABB5-5829-E26782E07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654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BEA2E85-7935-7235-285C-5B7C23315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9653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556C0067-F048-2D31-7905-22F525E4C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426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DBFF83C-BB14-1AD4-92D6-91BF2B959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1425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21F404E-7F2A-6DB8-1722-A6CA467F6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919501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428D8-A47C-D120-3CAE-10B5336FC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29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FBB1BB-0499-C57E-D0D2-37CE88269D74}"/>
              </a:ext>
            </a:extLst>
          </p:cNvPr>
          <p:cNvSpPr/>
          <p:nvPr userDrawn="1"/>
        </p:nvSpPr>
        <p:spPr>
          <a:xfrm>
            <a:off x="0" y="12315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120A36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8ABE6-0789-50C9-1849-9FDE9BA84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87" y="6220821"/>
            <a:ext cx="3622808" cy="38576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AA0EA3-3D92-7444-4F1B-66BBE4A06338}"/>
              </a:ext>
            </a:extLst>
          </p:cNvPr>
          <p:cNvSpPr/>
          <p:nvPr userDrawn="1"/>
        </p:nvSpPr>
        <p:spPr>
          <a:xfrm>
            <a:off x="6635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20A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ADEC71-C5FD-3E2A-95BB-0D4F1D1668E8}"/>
              </a:ext>
            </a:extLst>
          </p:cNvPr>
          <p:cNvSpPr/>
          <p:nvPr userDrawn="1"/>
        </p:nvSpPr>
        <p:spPr>
          <a:xfrm>
            <a:off x="4449705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20A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786D776-81F7-E3C0-ACBD-B2DF88204D08}"/>
              </a:ext>
            </a:extLst>
          </p:cNvPr>
          <p:cNvSpPr/>
          <p:nvPr userDrawn="1"/>
        </p:nvSpPr>
        <p:spPr>
          <a:xfrm>
            <a:off x="82073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20A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585DE-A2D2-06AF-BFE9-B64D81CB445D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03BF28-B0BE-F030-79C5-5433DAE126C7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C6CB837-4237-17D2-9089-EA14BFDB2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6779BD9-8B4D-1DD4-B138-18FF696F0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F2CD634-70F5-BBCB-1F0D-4608A9CB8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B57937A-BF86-ABB5-5829-E26782E07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654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BEA2E85-7935-7235-285C-5B7C23315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9653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556C0067-F048-2D31-7905-22F525E4C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426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DBFF83C-BB14-1AD4-92D6-91BF2B959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1425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21F404E-7F2A-6DB8-1722-A6CA467F6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919501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797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Page 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9EBE9D-03D5-83D2-0EA1-DCA3A339B101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0198C-171A-AC7C-8FF4-CFB2F6B1992A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nline Image Placeholder 5">
            <a:extLst>
              <a:ext uri="{FF2B5EF4-FFF2-40B4-BE49-F238E27FC236}">
                <a16:creationId xmlns:a16="http://schemas.microsoft.com/office/drawing/2014/main" id="{E7B35DD4-72B4-982A-B88A-E0A72D077DC6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0ADE86CF-196A-05A0-95B3-B505F1232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78692C-491B-3ED5-4604-82BD5F97B9AE}"/>
              </a:ext>
            </a:extLst>
          </p:cNvPr>
          <p:cNvSpPr txBox="1">
            <a:spLocks/>
          </p:cNvSpPr>
          <p:nvPr userDrawn="1"/>
        </p:nvSpPr>
        <p:spPr>
          <a:xfrm>
            <a:off x="6529865" y="1328546"/>
            <a:ext cx="5042256" cy="4455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1125"/>
              </a:spcAft>
            </a:pPr>
            <a:r>
              <a:rPr lang="en-US" sz="1600" err="1">
                <a:solidFill>
                  <a:srgbClr val="D15A0A"/>
                </a:solidFill>
              </a:rPr>
              <a:t>Subheader</a:t>
            </a:r>
            <a:endParaRPr lang="en-US" sz="1600">
              <a:solidFill>
                <a:srgbClr val="D15A0A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E2E6AA-DA94-2276-97DA-735243E94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9861" y="830300"/>
            <a:ext cx="504226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DF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F46C423-2985-BA80-86F8-519BE8C9A6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9865" y="1774097"/>
            <a:ext cx="5042261" cy="421903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019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ag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A5484-85AB-6752-E2A0-84F8F56339C6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nline Image Placeholder 5">
            <a:extLst>
              <a:ext uri="{FF2B5EF4-FFF2-40B4-BE49-F238E27FC236}">
                <a16:creationId xmlns:a16="http://schemas.microsoft.com/office/drawing/2014/main" id="{63B510DA-C871-6245-F578-C172BA3FAD6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05E6A61D-4ED7-0237-4E16-90C84F3DA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A0A0ADE-3F94-8771-7C4F-C544F75DA830}"/>
              </a:ext>
            </a:extLst>
          </p:cNvPr>
          <p:cNvSpPr txBox="1">
            <a:spLocks/>
          </p:cNvSpPr>
          <p:nvPr userDrawn="1"/>
        </p:nvSpPr>
        <p:spPr>
          <a:xfrm>
            <a:off x="6529865" y="1328546"/>
            <a:ext cx="5042256" cy="4455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1125"/>
              </a:spcAft>
            </a:pPr>
            <a:r>
              <a:rPr lang="en-US" sz="1600" err="1">
                <a:solidFill>
                  <a:srgbClr val="D15A0A"/>
                </a:solidFill>
              </a:rPr>
              <a:t>Subheader</a:t>
            </a:r>
            <a:endParaRPr lang="en-US" sz="1600">
              <a:solidFill>
                <a:srgbClr val="D15A0A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6FEBA9-506C-7BEB-58A2-8C315069A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9860" y="830300"/>
            <a:ext cx="5042261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DF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9551C-7D03-ACC2-00ED-4F701A0C6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9865" y="1774097"/>
            <a:ext cx="5042261" cy="421903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53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Pag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A5484-85AB-6752-E2A0-84F8F56339C6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FFFFFF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nline Image Placeholder 5">
            <a:extLst>
              <a:ext uri="{FF2B5EF4-FFF2-40B4-BE49-F238E27FC236}">
                <a16:creationId xmlns:a16="http://schemas.microsoft.com/office/drawing/2014/main" id="{63B510DA-C871-6245-F578-C172BA3FAD6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A0A0ADE-3F94-8771-7C4F-C544F75DA830}"/>
              </a:ext>
            </a:extLst>
          </p:cNvPr>
          <p:cNvSpPr txBox="1">
            <a:spLocks/>
          </p:cNvSpPr>
          <p:nvPr userDrawn="1"/>
        </p:nvSpPr>
        <p:spPr>
          <a:xfrm>
            <a:off x="6529865" y="1328546"/>
            <a:ext cx="5042256" cy="4455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1125"/>
              </a:spcAft>
            </a:pPr>
            <a:r>
              <a:rPr lang="en-US" sz="1600" err="1">
                <a:solidFill>
                  <a:srgbClr val="D15A0A"/>
                </a:solidFill>
              </a:rPr>
              <a:t>Subheader</a:t>
            </a:r>
            <a:endParaRPr lang="en-US" sz="1600">
              <a:solidFill>
                <a:srgbClr val="D15A0A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6FEBA9-506C-7BEB-58A2-8C315069A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9860" y="830300"/>
            <a:ext cx="5042261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9551C-7D03-ACC2-00ED-4F701A0C6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9865" y="1774097"/>
            <a:ext cx="5042261" cy="421903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1pPr>
            <a:lvl2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2pPr>
            <a:lvl3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3pPr>
            <a:lvl4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4pPr>
            <a:lvl5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470FB-863A-AC97-E8E3-863D16FCB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78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 Pag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A5484-85AB-6752-E2A0-84F8F56339C6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FFFFFF"/>
              </a:gs>
              <a:gs pos="0">
                <a:srgbClr val="120A36">
                  <a:alpha val="49633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nline Image Placeholder 5">
            <a:extLst>
              <a:ext uri="{FF2B5EF4-FFF2-40B4-BE49-F238E27FC236}">
                <a16:creationId xmlns:a16="http://schemas.microsoft.com/office/drawing/2014/main" id="{63B510DA-C871-6245-F578-C172BA3FAD6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A0A0ADE-3F94-8771-7C4F-C544F75DA830}"/>
              </a:ext>
            </a:extLst>
          </p:cNvPr>
          <p:cNvSpPr txBox="1">
            <a:spLocks/>
          </p:cNvSpPr>
          <p:nvPr userDrawn="1"/>
        </p:nvSpPr>
        <p:spPr>
          <a:xfrm>
            <a:off x="6529865" y="1328546"/>
            <a:ext cx="5042261" cy="4455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1125"/>
              </a:spcAft>
            </a:pPr>
            <a:r>
              <a:rPr lang="en-US" sz="1600" err="1">
                <a:solidFill>
                  <a:srgbClr val="D15A0A"/>
                </a:solidFill>
              </a:rPr>
              <a:t>Subheader</a:t>
            </a:r>
            <a:endParaRPr lang="en-US" sz="1600">
              <a:solidFill>
                <a:srgbClr val="D15A0A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6FEBA9-506C-7BEB-58A2-8C315069A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9861" y="830300"/>
            <a:ext cx="504226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9551C-7D03-ACC2-00ED-4F701A0C6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9865" y="1774097"/>
            <a:ext cx="5042261" cy="421903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1pPr>
            <a:lvl2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2pPr>
            <a:lvl3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3pPr>
            <a:lvl4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4pPr>
            <a:lvl5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470FB-863A-AC97-E8E3-863D16FCB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83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4A33B2-2AF1-B0C3-B68B-4D895E0E198A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CDFF4E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86D6DB15-E700-1E72-B54F-27D2149D8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86CCBB-E78C-8840-9D8F-A5610DAEBA75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1E08FE-32D9-01D8-5613-99726990FBC5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E6273C4-74D3-A436-BD16-B7265D481D05}"/>
              </a:ext>
            </a:extLst>
          </p:cNvPr>
          <p:cNvSpPr/>
          <p:nvPr userDrawn="1"/>
        </p:nvSpPr>
        <p:spPr>
          <a:xfrm>
            <a:off x="663517" y="2854668"/>
            <a:ext cx="2444405" cy="16361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15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3E2782-81EC-7E15-5806-19D700E63693}"/>
              </a:ext>
            </a:extLst>
          </p:cNvPr>
          <p:cNvSpPr/>
          <p:nvPr userDrawn="1"/>
        </p:nvSpPr>
        <p:spPr>
          <a:xfrm>
            <a:off x="3542863" y="2854668"/>
            <a:ext cx="2444405" cy="16361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15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CF131AE-04D7-16B4-6398-BC897BE5B6C0}"/>
              </a:ext>
            </a:extLst>
          </p:cNvPr>
          <p:cNvSpPr/>
          <p:nvPr userDrawn="1"/>
        </p:nvSpPr>
        <p:spPr>
          <a:xfrm>
            <a:off x="6422209" y="2854668"/>
            <a:ext cx="2444405" cy="16361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15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A5E075E-9241-8E8F-A68A-DDD554D39867}"/>
              </a:ext>
            </a:extLst>
          </p:cNvPr>
          <p:cNvSpPr/>
          <p:nvPr userDrawn="1"/>
        </p:nvSpPr>
        <p:spPr>
          <a:xfrm>
            <a:off x="9301556" y="2854668"/>
            <a:ext cx="2444405" cy="16361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15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943BFAE-AB36-873B-BE56-478D38A975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209147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0DF7DFED-E21A-25FA-A8F6-017388991B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416512D-0EA6-3A11-E39A-EE7F0BA26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987" y="3165278"/>
            <a:ext cx="2259464" cy="1045773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information or category here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A622693-FD71-44B7-43A9-C399C9D16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8084" y="3165278"/>
            <a:ext cx="2259464" cy="1045773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information or category here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53CD383-9D50-0F6F-A96A-3F955E1E3D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8606" y="3165278"/>
            <a:ext cx="2259464" cy="1045773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information or category here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1BB1FDCF-282A-5133-E43B-8071F645E5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0703" y="3165278"/>
            <a:ext cx="2259464" cy="1045773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information or category here</a:t>
            </a:r>
          </a:p>
        </p:txBody>
      </p:sp>
    </p:spTree>
    <p:extLst>
      <p:ext uri="{BB962C8B-B14F-4D97-AF65-F5344CB8AC3E}">
        <p14:creationId xmlns:p14="http://schemas.microsoft.com/office/powerpoint/2010/main" val="2421594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CA8FC-361C-3297-29DE-978D25B5304D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CDFF4E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2556F-4603-FFB2-FD5D-8B8EE4101C63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A9291-F3A4-AF03-E4CE-B7E872C99FA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CED9C486-59BF-284D-AC0E-24102EBC2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603209-6482-E880-8E72-3C96AF667455}"/>
              </a:ext>
            </a:extLst>
          </p:cNvPr>
          <p:cNvSpPr txBox="1"/>
          <p:nvPr userDrawn="1"/>
        </p:nvSpPr>
        <p:spPr>
          <a:xfrm>
            <a:off x="1067270" y="1275159"/>
            <a:ext cx="112242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3800" b="1">
                <a:solidFill>
                  <a:srgbClr val="CEF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3800" b="1">
              <a:solidFill>
                <a:srgbClr val="CEFC4C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4E6AC14-D8F3-7243-C401-0F697837EA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1359" y="4372550"/>
            <a:ext cx="3168168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62DFD6-261E-51B8-7A08-4B28F2861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359" y="4784048"/>
            <a:ext cx="3168168" cy="74747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4990023-2CB1-2B2F-48CC-81DB6FCC0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1356" y="2165277"/>
            <a:ext cx="7184433" cy="1938992"/>
          </a:xfrm>
          <a:prstGeom prst="rect">
            <a:avLst/>
          </a:prstGeom>
        </p:spPr>
        <p:txBody>
          <a:bodyPr/>
          <a:lstStyle>
            <a:lvl1pPr marL="11113" indent="-11113">
              <a:buClr>
                <a:srgbClr val="D15A0A"/>
              </a:buClr>
              <a:buNone/>
              <a:tabLst/>
              <a:defRPr lang="en-US" sz="2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buClr>
                <a:srgbClr val="D15A0A"/>
              </a:buClr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Insert quote copy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C6072DA-644E-B630-ED49-D95D87303C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783170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Me on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CA8FC-361C-3297-29DE-978D25B5304D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2337BED-DB84-277A-F969-9ED1B40720E3}"/>
              </a:ext>
            </a:extLst>
          </p:cNvPr>
          <p:cNvSpPr/>
          <p:nvPr userDrawn="1"/>
        </p:nvSpPr>
        <p:spPr>
          <a:xfrm>
            <a:off x="1912267" y="1404428"/>
            <a:ext cx="8367465" cy="4049145"/>
          </a:xfrm>
          <a:prstGeom prst="roundRect">
            <a:avLst>
              <a:gd name="adj" fmla="val 11121"/>
            </a:avLst>
          </a:prstGeom>
          <a:solidFill>
            <a:schemeClr val="bg1"/>
          </a:solidFill>
          <a:ln w="12700">
            <a:solidFill>
              <a:srgbClr val="D15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2556F-4603-FFB2-FD5D-8B8EE4101C63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A9291-F3A4-AF03-E4CE-B7E872C99FA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CED9C486-59BF-284D-AC0E-24102EBC2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C6072DA-644E-B630-ED49-D95D87303C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DB293-78D1-1622-B627-D94DBD0812FE}"/>
              </a:ext>
            </a:extLst>
          </p:cNvPr>
          <p:cNvSpPr txBox="1"/>
          <p:nvPr userDrawn="1"/>
        </p:nvSpPr>
        <p:spPr>
          <a:xfrm>
            <a:off x="5571314" y="1741464"/>
            <a:ext cx="37087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800" b="1">
                <a:solidFill>
                  <a:srgbClr val="120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me</a:t>
            </a:r>
            <a:br>
              <a:rPr lang="en-US" sz="4800" b="1">
                <a:solidFill>
                  <a:srgbClr val="120A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120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LinkedIn</a:t>
            </a:r>
            <a:endParaRPr lang="en-US" sz="4800">
              <a:solidFill>
                <a:srgbClr val="120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icture Placeholder 28">
            <a:extLst>
              <a:ext uri="{FF2B5EF4-FFF2-40B4-BE49-F238E27FC236}">
                <a16:creationId xmlns:a16="http://schemas.microsoft.com/office/drawing/2014/main" id="{813A7DC3-4047-4DE9-A453-B6209A5A6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62449" y="1814882"/>
            <a:ext cx="2638478" cy="3228236"/>
          </a:xfrm>
          <a:prstGeom prst="roundRect">
            <a:avLst>
              <a:gd name="adj" fmla="val 10963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43B8D2E-B4AF-C972-CABC-5E6ACD13FD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13290" y="3555827"/>
            <a:ext cx="1424748" cy="1424377"/>
          </a:xfrm>
          <a:prstGeom prst="roundRect">
            <a:avLst>
              <a:gd name="adj" fmla="val 6016"/>
            </a:avLst>
          </a:prstGeom>
          <a:solidFill>
            <a:schemeClr val="bg1"/>
          </a:solidFill>
          <a:effectLst>
            <a:outerShdw blurRad="287710" dist="38100" dir="8100000" algn="tr" rotWithShape="0">
              <a:prstClr val="black">
                <a:alpha val="15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Place QR Code</a:t>
            </a:r>
          </a:p>
        </p:txBody>
      </p:sp>
    </p:spTree>
    <p:extLst>
      <p:ext uri="{BB962C8B-B14F-4D97-AF65-F5344CB8AC3E}">
        <p14:creationId xmlns:p14="http://schemas.microsoft.com/office/powerpoint/2010/main" val="1790459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CA8FC-361C-3297-29DE-978D25B5304D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CDFF4E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2556F-4603-FFB2-FD5D-8B8EE4101C63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A9291-F3A4-AF03-E4CE-B7E872C99FA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CED9C486-59BF-284D-AC0E-24102EBC2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C6072DA-644E-B630-ED49-D95D87303C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44644BA-730C-4CC0-FF8B-087D5F24C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5649" y="2885630"/>
            <a:ext cx="4701269" cy="5857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28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us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4127AE9-3438-8A45-57A3-2D3E6A0F7B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85649" y="3488259"/>
            <a:ext cx="4701269" cy="12447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28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DB293-78D1-1622-B627-D94DBD0812FE}"/>
              </a:ext>
            </a:extLst>
          </p:cNvPr>
          <p:cNvSpPr txBox="1"/>
          <p:nvPr userDrawn="1"/>
        </p:nvSpPr>
        <p:spPr>
          <a:xfrm>
            <a:off x="2685648" y="1623903"/>
            <a:ext cx="682167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i="0" spc="0">
                <a:solidFill>
                  <a:srgbClr val="CDFF4E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43B8D2E-B4AF-C972-CABC-5E6ACD13FD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19978" y="2242937"/>
            <a:ext cx="2372744" cy="2372126"/>
          </a:xfrm>
          <a:prstGeom prst="roundRect">
            <a:avLst>
              <a:gd name="adj" fmla="val 6016"/>
            </a:avLst>
          </a:prstGeom>
          <a:solidFill>
            <a:schemeClr val="bg1"/>
          </a:solidFill>
          <a:effectLst>
            <a:outerShdw blurRad="287710" dist="38100" dir="8100000" algn="tr" rotWithShape="0">
              <a:prstClr val="black">
                <a:alpha val="15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Place QR Code</a:t>
            </a:r>
          </a:p>
        </p:txBody>
      </p:sp>
    </p:spTree>
    <p:extLst>
      <p:ext uri="{BB962C8B-B14F-4D97-AF65-F5344CB8AC3E}">
        <p14:creationId xmlns:p14="http://schemas.microsoft.com/office/powerpoint/2010/main" val="172876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76DB88-2637-B1F8-9C48-4092BCA19F32}"/>
              </a:ext>
            </a:extLst>
          </p:cNvPr>
          <p:cNvSpPr/>
          <p:nvPr userDrawn="1"/>
        </p:nvSpPr>
        <p:spPr>
          <a:xfrm>
            <a:off x="-11" y="0"/>
            <a:ext cx="12191999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49966758-FC11-7185-8343-10B8A1EF2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5492"/>
          <a:stretch>
            <a:fillRect/>
          </a:stretch>
        </p:blipFill>
        <p:spPr>
          <a:xfrm>
            <a:off x="0" y="0"/>
            <a:ext cx="12192000" cy="44239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486EF7-E3A3-71AA-604C-2159DE7519A2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4F4C2C0E-092A-1613-5CC0-0043477DCB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287" y="6165259"/>
            <a:ext cx="3622808" cy="38576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7E1853-53AB-E796-5B63-D8B072C8178D}"/>
              </a:ext>
            </a:extLst>
          </p:cNvPr>
          <p:cNvSpPr/>
          <p:nvPr userDrawn="1"/>
        </p:nvSpPr>
        <p:spPr>
          <a:xfrm>
            <a:off x="3464952" y="449707"/>
            <a:ext cx="8392138" cy="538352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AB47A-7E87-9C02-504F-7AF068554371}"/>
              </a:ext>
            </a:extLst>
          </p:cNvPr>
          <p:cNvSpPr txBox="1"/>
          <p:nvPr userDrawn="1"/>
        </p:nvSpPr>
        <p:spPr>
          <a:xfrm>
            <a:off x="602354" y="798811"/>
            <a:ext cx="22602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en-US" sz="4800" b="1" i="0">
                <a:solidFill>
                  <a:srgbClr val="CDFF4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Agenda</a:t>
            </a:r>
            <a:endParaRPr lang="en-US" sz="4800" b="1" i="0">
              <a:solidFill>
                <a:srgbClr val="CDFF4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ED7AB-519C-1E9F-42B9-6B3D8EB3E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75" y="1168400"/>
            <a:ext cx="6911975" cy="3973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 Click to add agenda 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 Click to add agenda 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 Click to add agenda 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 Click to add agenda 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 Click to add agenda 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 Click to add agenda item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9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748FFA-3BB0-E085-EF6E-8C9432D8B168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D15A0A"/>
              </a:gs>
              <a:gs pos="45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urple and black landscape&#10;&#10;AI-generated content may be incorrect.">
            <a:extLst>
              <a:ext uri="{FF2B5EF4-FFF2-40B4-BE49-F238E27FC236}">
                <a16:creationId xmlns:a16="http://schemas.microsoft.com/office/drawing/2014/main" id="{0543D6B8-1569-1C03-1682-2F39A5FDB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1640" b="3028"/>
          <a:stretch>
            <a:fillRect/>
          </a:stretch>
        </p:blipFill>
        <p:spPr>
          <a:xfrm>
            <a:off x="-5" y="5120720"/>
            <a:ext cx="12191997" cy="1737280"/>
          </a:xfrm>
          <a:prstGeom prst="rect">
            <a:avLst/>
          </a:prstGeom>
        </p:spPr>
      </p:pic>
      <p:pic>
        <p:nvPicPr>
          <p:cNvPr id="10" name="Picture 9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A63211DD-2520-86C7-208F-C079867A0D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5492"/>
          <a:stretch>
            <a:fillRect/>
          </a:stretch>
        </p:blipFill>
        <p:spPr>
          <a:xfrm>
            <a:off x="0" y="0"/>
            <a:ext cx="12192000" cy="4423971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EF3708F-899A-B541-159A-C8521E183C8E}"/>
              </a:ext>
            </a:extLst>
          </p:cNvPr>
          <p:cNvSpPr txBox="1">
            <a:spLocks/>
          </p:cNvSpPr>
          <p:nvPr userDrawn="1"/>
        </p:nvSpPr>
        <p:spPr>
          <a:xfrm>
            <a:off x="1457324" y="2586149"/>
            <a:ext cx="9469765" cy="168570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/>
              <a:t>Q</a:t>
            </a:r>
            <a:r>
              <a:rPr lang="en-US" sz="13800">
                <a:solidFill>
                  <a:srgbClr val="CDFF4E"/>
                </a:solidFill>
              </a:rPr>
              <a:t>&amp;</a:t>
            </a:r>
            <a:r>
              <a:rPr lang="en-US" sz="13800"/>
              <a:t>A</a:t>
            </a:r>
          </a:p>
        </p:txBody>
      </p: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8D737F61-481A-522F-672E-D65AD0E158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9647" y="353307"/>
            <a:ext cx="3125118" cy="3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0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8200F9-42C1-9524-CDCB-D5FB3C3C46DC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D15A0A"/>
              </a:gs>
              <a:gs pos="45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and black landscape&#10;&#10;AI-generated content may be incorrect.">
            <a:extLst>
              <a:ext uri="{FF2B5EF4-FFF2-40B4-BE49-F238E27FC236}">
                <a16:creationId xmlns:a16="http://schemas.microsoft.com/office/drawing/2014/main" id="{E96E938A-1D1A-C627-7A7C-28C348616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1640" b="3028"/>
          <a:stretch>
            <a:fillRect/>
          </a:stretch>
        </p:blipFill>
        <p:spPr>
          <a:xfrm>
            <a:off x="-2" y="5120720"/>
            <a:ext cx="12191997" cy="1737280"/>
          </a:xfrm>
          <a:prstGeom prst="rect">
            <a:avLst/>
          </a:prstGeom>
        </p:spPr>
      </p:pic>
      <p:pic>
        <p:nvPicPr>
          <p:cNvPr id="9" name="Picture 8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6D2CCFF6-609D-C590-0006-CD9F36CD1C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5492"/>
          <a:stretch>
            <a:fillRect/>
          </a:stretch>
        </p:blipFill>
        <p:spPr>
          <a:xfrm>
            <a:off x="0" y="0"/>
            <a:ext cx="12192000" cy="44239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635378B-2A85-676E-8625-0FB9764DB1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354" y="449075"/>
            <a:ext cx="2208681" cy="330200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B83F21F-D672-6FD6-4176-B14DED72B2A0}"/>
              </a:ext>
            </a:extLst>
          </p:cNvPr>
          <p:cNvSpPr txBox="1">
            <a:spLocks/>
          </p:cNvSpPr>
          <p:nvPr userDrawn="1"/>
        </p:nvSpPr>
        <p:spPr>
          <a:xfrm>
            <a:off x="1457324" y="2211985"/>
            <a:ext cx="9469765" cy="21906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>
                <a:solidFill>
                  <a:srgbClr val="CDFF4E"/>
                </a:solidFill>
              </a:rPr>
              <a:t>Thank </a:t>
            </a:r>
            <a:r>
              <a:rPr lang="en-US" sz="13800"/>
              <a:t>you</a:t>
            </a:r>
          </a:p>
        </p:txBody>
      </p: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5FDAF561-D3A0-8D52-26C3-415509C470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48575" y="308993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41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DD4B04-8F5A-E5F8-9FDB-C70AAA0166B3}"/>
              </a:ext>
            </a:extLst>
          </p:cNvPr>
          <p:cNvSpPr/>
          <p:nvPr userDrawn="1"/>
        </p:nvSpPr>
        <p:spPr>
          <a:xfrm>
            <a:off x="0" y="12315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C76D5-FE89-4833-D088-2E9AEC42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87" y="6220821"/>
            <a:ext cx="3622808" cy="3857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1A5E59-7573-FA45-EF10-ACEE9F040FCD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59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3A89-83C1-33F1-F8AA-E547CCF0019A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chemeClr val="bg1">
                  <a:lumMod val="99000"/>
                  <a:lumOff val="1000"/>
                  <a:alpha val="0"/>
                </a:schemeClr>
              </a:gs>
              <a:gs pos="100000">
                <a:srgbClr val="CDFF4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BFD25-1D68-19EA-DD15-58F421A8E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633C82-2402-E4FD-4E1A-91D78C45CF42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65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66B7AC-71DF-FBCC-9117-D327EEBE9DA5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E9E62-D459-FAE0-B75E-876915B84A04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82E427E8-D780-F2B2-6598-069D85535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63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2E9E62-D459-FAE0-B75E-876915B84A04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D0B0F-6EBF-94D1-9672-433ECC9BD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82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5DDE9-91A5-5C50-5A7F-8CAD40C4E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0B07A-0A7A-AE58-9DC7-1E5552D205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8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66B7AC-71DF-FBCC-9117-D327EEBE9DA5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E9E62-D459-FAE0-B75E-876915B84A04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82E427E8-D780-F2B2-6598-069D85535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8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66B7AC-71DF-FBCC-9117-D327EEBE9DA5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E9E62-D459-FAE0-B75E-876915B84A04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82E427E8-D780-F2B2-6598-069D85535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63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DF4CA5-3A8E-2881-89F9-C3FD71CE39A8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99000"/>
                  <a:lumOff val="1000"/>
                  <a:alpha val="0"/>
                </a:schemeClr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5DDE9-91A5-5C50-5A7F-8CAD40C4E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0B07A-0A7A-AE58-9DC7-1E5552D205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4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D3F8976-999E-72EE-CF10-5078530A8EAB}"/>
              </a:ext>
            </a:extLst>
          </p:cNvPr>
          <p:cNvSpPr/>
          <p:nvPr userDrawn="1"/>
        </p:nvSpPr>
        <p:spPr>
          <a:xfrm>
            <a:off x="2152891" y="1404427"/>
            <a:ext cx="7357365" cy="4049145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9699476B-3DCB-8F98-87F0-8CDAB5911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7880" y="2976080"/>
            <a:ext cx="2890195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133A5167-E066-AD5C-E8E5-5024EC6AD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7880" y="3387578"/>
            <a:ext cx="2890195" cy="74747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2029E8A8-2319-4B10-E343-DFD8152503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7791" y="2110105"/>
            <a:ext cx="2638478" cy="2637788"/>
          </a:xfrm>
          <a:prstGeom prst="roundRect">
            <a:avLst>
              <a:gd name="adj" fmla="val 10963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74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AE0C23-EE46-12C9-DD2D-D874093BD23A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99000"/>
                  <a:lumOff val="1000"/>
                  <a:alpha val="0"/>
                </a:schemeClr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4A757-65B0-33D0-AA0A-599C10B5E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17F8FF-DF8B-745E-D920-E3998D2B475A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97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9EBE9D-03D5-83D2-0EA1-DCA3A339B101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0198C-171A-AC7C-8FF4-CFB2F6B1992A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4D2655E6-AEE9-9094-4188-43E5B3310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95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age 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9EBE9D-03D5-83D2-0EA1-DCA3A339B101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0198C-171A-AC7C-8FF4-CFB2F6B1992A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nline Image Placeholder 5">
            <a:extLst>
              <a:ext uri="{FF2B5EF4-FFF2-40B4-BE49-F238E27FC236}">
                <a16:creationId xmlns:a16="http://schemas.microsoft.com/office/drawing/2014/main" id="{E7B35DD4-72B4-982A-B88A-E0A72D077DC6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0ADE86CF-196A-05A0-95B3-B505F1232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51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A5484-85AB-6752-E2A0-84F8F56339C6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F30BD4D6-1D7B-BD43-E5B3-8C29C0C3D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Pag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A5484-85AB-6752-E2A0-84F8F56339C6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nline Image Placeholder 5">
            <a:extLst>
              <a:ext uri="{FF2B5EF4-FFF2-40B4-BE49-F238E27FC236}">
                <a16:creationId xmlns:a16="http://schemas.microsoft.com/office/drawing/2014/main" id="{63B510DA-C871-6245-F578-C172BA3FAD6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05E6A61D-4ED7-0237-4E16-90C84F3DA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46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98BC3-2067-A9FF-6E02-7D1E53774629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FFFFFF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BD323-85D4-6D91-436A-D9EBF4947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8" name="Online Image Placeholder 5">
            <a:extLst>
              <a:ext uri="{FF2B5EF4-FFF2-40B4-BE49-F238E27FC236}">
                <a16:creationId xmlns:a16="http://schemas.microsoft.com/office/drawing/2014/main" id="{8B24C5A3-7A69-F24E-746B-B97108331D61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2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902DAA-D6C1-03AE-EF89-015CD3D4B285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FFFFFF"/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181D7-2857-1B1D-D91B-1136CF75D2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nline Image Placeholder 5">
            <a:extLst>
              <a:ext uri="{FF2B5EF4-FFF2-40B4-BE49-F238E27FC236}">
                <a16:creationId xmlns:a16="http://schemas.microsoft.com/office/drawing/2014/main" id="{4BAA3291-2594-6F0E-D563-7DFF8EA5A28E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0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AA429-D3F3-A190-A071-30F519A2F9BF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D15A0A"/>
              </a:gs>
              <a:gs pos="45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rple and black landscape&#10;&#10;AI-generated content may be incorrect.">
            <a:extLst>
              <a:ext uri="{FF2B5EF4-FFF2-40B4-BE49-F238E27FC236}">
                <a16:creationId xmlns:a16="http://schemas.microsoft.com/office/drawing/2014/main" id="{2F1E728D-2235-3246-E84C-75DAAD40B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1640" b="3028"/>
          <a:stretch>
            <a:fillRect/>
          </a:stretch>
        </p:blipFill>
        <p:spPr>
          <a:xfrm>
            <a:off x="-5" y="5120720"/>
            <a:ext cx="12191997" cy="1737280"/>
          </a:xfrm>
          <a:prstGeom prst="rect">
            <a:avLst/>
          </a:prstGeom>
        </p:spPr>
      </p:pic>
      <p:pic>
        <p:nvPicPr>
          <p:cNvPr id="4" name="Picture 3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C3AE3744-68AE-8386-E55B-172ED21F5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5492"/>
          <a:stretch>
            <a:fillRect/>
          </a:stretch>
        </p:blipFill>
        <p:spPr>
          <a:xfrm>
            <a:off x="0" y="0"/>
            <a:ext cx="12192000" cy="4423971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289FA388-14DB-7EEB-3092-F6ACD47E0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9647" y="353307"/>
            <a:ext cx="3125118" cy="3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D3F8976-999E-72EE-CF10-5078530A8EAB}"/>
              </a:ext>
            </a:extLst>
          </p:cNvPr>
          <p:cNvSpPr/>
          <p:nvPr userDrawn="1"/>
        </p:nvSpPr>
        <p:spPr>
          <a:xfrm>
            <a:off x="2152891" y="1136313"/>
            <a:ext cx="3703899" cy="4585373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9699476B-3DCB-8F98-87F0-8CDAB5911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1743" y="4233616"/>
            <a:ext cx="2638477" cy="41149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133A5167-E066-AD5C-E8E5-5024EC6AD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1743" y="4645113"/>
            <a:ext cx="2638477" cy="8163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3" name="Picture Placeholder 28">
            <a:extLst>
              <a:ext uri="{FF2B5EF4-FFF2-40B4-BE49-F238E27FC236}">
                <a16:creationId xmlns:a16="http://schemas.microsoft.com/office/drawing/2014/main" id="{1E2BB5F1-EDDE-E996-DC63-5DCBEB466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1744" y="1355425"/>
            <a:ext cx="2638478" cy="2637788"/>
          </a:xfrm>
          <a:prstGeom prst="roundRect">
            <a:avLst>
              <a:gd name="adj" fmla="val 10963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E2E2C6-A704-2D94-11B6-852E522EA527}"/>
              </a:ext>
            </a:extLst>
          </p:cNvPr>
          <p:cNvSpPr/>
          <p:nvPr userDrawn="1"/>
        </p:nvSpPr>
        <p:spPr>
          <a:xfrm>
            <a:off x="6331351" y="1136313"/>
            <a:ext cx="3703899" cy="4585373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0D2E473C-CABA-4CB2-B909-4E8139C952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0203" y="4233616"/>
            <a:ext cx="2638477" cy="41149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E91CFEA-A244-C64F-8714-E66CC8EA8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60203" y="4645113"/>
            <a:ext cx="2638477" cy="8163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8" name="Picture Placeholder 28">
            <a:extLst>
              <a:ext uri="{FF2B5EF4-FFF2-40B4-BE49-F238E27FC236}">
                <a16:creationId xmlns:a16="http://schemas.microsoft.com/office/drawing/2014/main" id="{5D60DC85-1C80-F064-CB1E-FB0E0AE740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60204" y="1355425"/>
            <a:ext cx="2638478" cy="2637788"/>
          </a:xfrm>
          <a:prstGeom prst="roundRect">
            <a:avLst>
              <a:gd name="adj" fmla="val 10963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815EBB-7237-E383-3B24-ADEFC460E26C}"/>
              </a:ext>
            </a:extLst>
          </p:cNvPr>
          <p:cNvSpPr/>
          <p:nvPr userDrawn="1"/>
        </p:nvSpPr>
        <p:spPr>
          <a:xfrm>
            <a:off x="1150580" y="1468186"/>
            <a:ext cx="2731631" cy="3921628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CFFD69-13D3-41A9-8AA6-0D3A224FDF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5289" y="3801416"/>
            <a:ext cx="2462212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8C4E74EF-D07D-2245-B4E5-DDCD47751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5289" y="4212914"/>
            <a:ext cx="2462212" cy="74747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38BFB8C6-10CE-8E2E-68D4-C4D3C6F7BA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90089" y="1794823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D3F8976-999E-72EE-CF10-5078530A8EAB}"/>
              </a:ext>
            </a:extLst>
          </p:cNvPr>
          <p:cNvSpPr/>
          <p:nvPr userDrawn="1"/>
        </p:nvSpPr>
        <p:spPr>
          <a:xfrm>
            <a:off x="4692433" y="1468186"/>
            <a:ext cx="2731631" cy="3921628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9699476B-3DCB-8F98-87F0-8CDAB5911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7142" y="3801416"/>
            <a:ext cx="2462212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133A5167-E066-AD5C-E8E5-5024EC6AD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7142" y="4212914"/>
            <a:ext cx="2462212" cy="74747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C82A883D-FB0D-9AE4-530A-6DACBA1619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31942" y="1794823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8886902-B52B-0552-A7F5-E9A705F69D1D}"/>
              </a:ext>
            </a:extLst>
          </p:cNvPr>
          <p:cNvSpPr/>
          <p:nvPr userDrawn="1"/>
        </p:nvSpPr>
        <p:spPr>
          <a:xfrm>
            <a:off x="8234287" y="1468186"/>
            <a:ext cx="2731631" cy="3921628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B2A64CE2-D227-61F6-8611-F06017E8E0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8996" y="3801416"/>
            <a:ext cx="2462212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918F33EB-8E95-5CE7-6A01-50F1326D75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8996" y="4212914"/>
            <a:ext cx="2462212" cy="74747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38" name="Picture Placeholder 28">
            <a:extLst>
              <a:ext uri="{FF2B5EF4-FFF2-40B4-BE49-F238E27FC236}">
                <a16:creationId xmlns:a16="http://schemas.microsoft.com/office/drawing/2014/main" id="{58461833-243E-6542-B8B4-447C7236C1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673796" y="1794823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6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815EBB-7237-E383-3B24-ADEFC460E26C}"/>
              </a:ext>
            </a:extLst>
          </p:cNvPr>
          <p:cNvSpPr/>
          <p:nvPr userDrawn="1"/>
        </p:nvSpPr>
        <p:spPr>
          <a:xfrm>
            <a:off x="486440" y="1280799"/>
            <a:ext cx="2511403" cy="4214984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CFFD69-13D3-41A9-8AA6-0D3A224FDF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022" y="3614030"/>
            <a:ext cx="2157413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8C4E74EF-D07D-2245-B4E5-DDCD47751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022" y="4025527"/>
            <a:ext cx="2157413" cy="124838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38BFB8C6-10CE-8E2E-68D4-C4D3C6F7BA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834" y="1535396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F782CE-8827-41C2-49C4-0DB391302089}"/>
              </a:ext>
            </a:extLst>
          </p:cNvPr>
          <p:cNvSpPr/>
          <p:nvPr userDrawn="1"/>
        </p:nvSpPr>
        <p:spPr>
          <a:xfrm>
            <a:off x="3322237" y="1280799"/>
            <a:ext cx="2511403" cy="4214984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9887A043-E689-B402-E136-BCE2E83BEE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4819" y="3614030"/>
            <a:ext cx="2157413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A063867A-9DA6-F6CE-528D-609EA9856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4819" y="4025527"/>
            <a:ext cx="2157413" cy="124838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6FBDCA-0266-AE7F-E80B-344D084EEC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1631" y="1535396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8A31FBD-30CD-CB0F-68BC-2593E76E91BB}"/>
              </a:ext>
            </a:extLst>
          </p:cNvPr>
          <p:cNvSpPr/>
          <p:nvPr userDrawn="1"/>
        </p:nvSpPr>
        <p:spPr>
          <a:xfrm>
            <a:off x="6158035" y="1280799"/>
            <a:ext cx="2511403" cy="4214984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D2E2DB12-7982-C69E-AE18-D21CA19FB5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617" y="3614030"/>
            <a:ext cx="2157413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826B6977-B968-F663-BC54-7E415AB9D8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0617" y="4025527"/>
            <a:ext cx="2157413" cy="124838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5966DE11-AD29-59AD-45F7-EABC4B5848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87429" y="1535396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43D579C-6E9C-25CB-2720-6A306EF69006}"/>
              </a:ext>
            </a:extLst>
          </p:cNvPr>
          <p:cNvSpPr/>
          <p:nvPr userDrawn="1"/>
        </p:nvSpPr>
        <p:spPr>
          <a:xfrm>
            <a:off x="8993832" y="1280799"/>
            <a:ext cx="2511403" cy="4214984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D75B888D-0C06-26DF-6E92-6C336BCD8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6414" y="3614030"/>
            <a:ext cx="2157413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2B7F9408-55EB-5A8F-AAD1-A5DDE58FBA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6414" y="4025527"/>
            <a:ext cx="2157413" cy="124838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22" name="Picture Placeholder 28">
            <a:extLst>
              <a:ext uri="{FF2B5EF4-FFF2-40B4-BE49-F238E27FC236}">
                <a16:creationId xmlns:a16="http://schemas.microsoft.com/office/drawing/2014/main" id="{108F0EA2-ABA3-FF4D-BB73-38C1EE996C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23226" y="1535396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F69D4A-65FB-7FA3-024C-AF0343F8AB68}"/>
              </a:ext>
            </a:extLst>
          </p:cNvPr>
          <p:cNvSpPr/>
          <p:nvPr userDrawn="1"/>
        </p:nvSpPr>
        <p:spPr>
          <a:xfrm>
            <a:off x="625784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254A52-6594-033C-931F-353D9CBA3C61}"/>
              </a:ext>
            </a:extLst>
          </p:cNvPr>
          <p:cNvSpPr/>
          <p:nvPr userDrawn="1"/>
        </p:nvSpPr>
        <p:spPr>
          <a:xfrm>
            <a:off x="4348120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C390D0-0513-3631-94B7-36A39E3D8FEC}"/>
              </a:ext>
            </a:extLst>
          </p:cNvPr>
          <p:cNvSpPr/>
          <p:nvPr userDrawn="1"/>
        </p:nvSpPr>
        <p:spPr>
          <a:xfrm>
            <a:off x="8070456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455F78-6609-801E-DC17-C1F685050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39" y="3811850"/>
            <a:ext cx="2964799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6CBF4EA-1B30-7BE8-1001-05DC56F034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357" y="3811850"/>
            <a:ext cx="2964523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45601CE-870F-3531-5BFD-D90830C60B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5166" y="3811850"/>
            <a:ext cx="3052244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B0E78F-A5B4-8929-1B25-57B3CC8BF1F4}"/>
              </a:ext>
            </a:extLst>
          </p:cNvPr>
          <p:cNvSpPr/>
          <p:nvPr userDrawn="1"/>
        </p:nvSpPr>
        <p:spPr>
          <a:xfrm>
            <a:off x="1639661" y="1355309"/>
            <a:ext cx="1293340" cy="1293340"/>
          </a:xfrm>
          <a:prstGeom prst="ellipse">
            <a:avLst/>
          </a:prstGeom>
          <a:solidFill>
            <a:srgbClr val="CDFF4E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75CA0A-0A24-DE35-F04F-79B3DE4FB61D}"/>
              </a:ext>
            </a:extLst>
          </p:cNvPr>
          <p:cNvSpPr/>
          <p:nvPr userDrawn="1"/>
        </p:nvSpPr>
        <p:spPr>
          <a:xfrm>
            <a:off x="5464013" y="1355309"/>
            <a:ext cx="1293340" cy="1293340"/>
          </a:xfrm>
          <a:prstGeom prst="ellipse">
            <a:avLst/>
          </a:prstGeom>
          <a:solidFill>
            <a:srgbClr val="CDFF4E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F2D3BD-65E8-DCE0-0DE2-04EB35DEA8ED}"/>
              </a:ext>
            </a:extLst>
          </p:cNvPr>
          <p:cNvSpPr/>
          <p:nvPr userDrawn="1"/>
        </p:nvSpPr>
        <p:spPr>
          <a:xfrm>
            <a:off x="9139072" y="1355309"/>
            <a:ext cx="1293340" cy="1293340"/>
          </a:xfrm>
          <a:prstGeom prst="ellipse">
            <a:avLst/>
          </a:prstGeom>
          <a:solidFill>
            <a:srgbClr val="CDFF4E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F9FA8C9-FF5F-9A5F-15A4-6406170242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439" y="3429000"/>
            <a:ext cx="2964799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4CE85B3-01A8-2E52-59E0-D35ABA859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4357" y="3429000"/>
            <a:ext cx="2964523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9ADFE56-6C35-B90D-FCA9-8884FC218D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5166" y="3429000"/>
            <a:ext cx="3052244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5" name="Picture Placeholder 27">
            <a:extLst>
              <a:ext uri="{FF2B5EF4-FFF2-40B4-BE49-F238E27FC236}">
                <a16:creationId xmlns:a16="http://schemas.microsoft.com/office/drawing/2014/main" id="{3D6FEBA3-FA4C-7F4B-9134-9197AAC1CE9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75975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66D1FA94-675D-E8ED-55CA-E0DC2AC8DDE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00327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Picture Placeholder 27">
            <a:extLst>
              <a:ext uri="{FF2B5EF4-FFF2-40B4-BE49-F238E27FC236}">
                <a16:creationId xmlns:a16="http://schemas.microsoft.com/office/drawing/2014/main" id="{2285EE54-3C54-F034-F038-6FE74F6248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75386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0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CDFF4E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F69D4A-65FB-7FA3-024C-AF0343F8AB68}"/>
              </a:ext>
            </a:extLst>
          </p:cNvPr>
          <p:cNvSpPr/>
          <p:nvPr userDrawn="1"/>
        </p:nvSpPr>
        <p:spPr>
          <a:xfrm>
            <a:off x="625784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254A52-6594-033C-931F-353D9CBA3C61}"/>
              </a:ext>
            </a:extLst>
          </p:cNvPr>
          <p:cNvSpPr/>
          <p:nvPr userDrawn="1"/>
        </p:nvSpPr>
        <p:spPr>
          <a:xfrm>
            <a:off x="4348120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C390D0-0513-3631-94B7-36A39E3D8FEC}"/>
              </a:ext>
            </a:extLst>
          </p:cNvPr>
          <p:cNvSpPr/>
          <p:nvPr userDrawn="1"/>
        </p:nvSpPr>
        <p:spPr>
          <a:xfrm>
            <a:off x="8070456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B0E78F-A5B4-8929-1B25-57B3CC8BF1F4}"/>
              </a:ext>
            </a:extLst>
          </p:cNvPr>
          <p:cNvSpPr/>
          <p:nvPr userDrawn="1"/>
        </p:nvSpPr>
        <p:spPr>
          <a:xfrm>
            <a:off x="1639661" y="1355309"/>
            <a:ext cx="1293340" cy="12933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75CA0A-0A24-DE35-F04F-79B3DE4FB61D}"/>
              </a:ext>
            </a:extLst>
          </p:cNvPr>
          <p:cNvSpPr/>
          <p:nvPr userDrawn="1"/>
        </p:nvSpPr>
        <p:spPr>
          <a:xfrm>
            <a:off x="5464013" y="1355309"/>
            <a:ext cx="1293340" cy="12933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F2D3BD-65E8-DCE0-0DE2-04EB35DEA8ED}"/>
              </a:ext>
            </a:extLst>
          </p:cNvPr>
          <p:cNvSpPr/>
          <p:nvPr userDrawn="1"/>
        </p:nvSpPr>
        <p:spPr>
          <a:xfrm>
            <a:off x="9139072" y="1355309"/>
            <a:ext cx="1293340" cy="12933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Picture Placeholder 27">
            <a:extLst>
              <a:ext uri="{FF2B5EF4-FFF2-40B4-BE49-F238E27FC236}">
                <a16:creationId xmlns:a16="http://schemas.microsoft.com/office/drawing/2014/main" id="{3D6FEBA3-FA4C-7F4B-9134-9197AAC1CE9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75975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66D1FA94-675D-E8ED-55CA-E0DC2AC8DDE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00327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Picture Placeholder 27">
            <a:extLst>
              <a:ext uri="{FF2B5EF4-FFF2-40B4-BE49-F238E27FC236}">
                <a16:creationId xmlns:a16="http://schemas.microsoft.com/office/drawing/2014/main" id="{2285EE54-3C54-F034-F038-6FE74F6248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75386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7685A3-628F-F313-BC8A-44D4AE718D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39" y="3811850"/>
            <a:ext cx="2964799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05D25A-E6EB-1379-9D95-39D9D13D5B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357" y="3811850"/>
            <a:ext cx="2964523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70E3312-F4B4-FCF6-3553-E3236905E2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5166" y="3811850"/>
            <a:ext cx="3052244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3E3F2C-E496-44A5-97E6-57174E2874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439" y="3429000"/>
            <a:ext cx="2964799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F2A68F-D0C3-7990-AD14-1D4FCDCF8C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4357" y="3429000"/>
            <a:ext cx="2964523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01339C8-D557-931C-68B1-9AA53E5C41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5166" y="3429000"/>
            <a:ext cx="3052244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4956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0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50" r:id="rId3"/>
    <p:sldLayoutId id="2147483684" r:id="rId4"/>
    <p:sldLayoutId id="2147483686" r:id="rId5"/>
    <p:sldLayoutId id="2147483651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52" r:id="rId12"/>
    <p:sldLayoutId id="2147483653" r:id="rId13"/>
    <p:sldLayoutId id="2147483655" r:id="rId14"/>
    <p:sldLayoutId id="2147483654" r:id="rId15"/>
    <p:sldLayoutId id="2147483671" r:id="rId16"/>
    <p:sldLayoutId id="2147483670" r:id="rId17"/>
    <p:sldLayoutId id="2147483673" r:id="rId18"/>
    <p:sldLayoutId id="2147483658" r:id="rId19"/>
    <p:sldLayoutId id="2147483672" r:id="rId20"/>
    <p:sldLayoutId id="2147483674" r:id="rId21"/>
    <p:sldLayoutId id="2147483678" r:id="rId22"/>
    <p:sldLayoutId id="2147483677" r:id="rId23"/>
    <p:sldLayoutId id="2147483680" r:id="rId24"/>
    <p:sldLayoutId id="2147483681" r:id="rId25"/>
    <p:sldLayoutId id="2147483656" r:id="rId26"/>
    <p:sldLayoutId id="2147483675" r:id="rId27"/>
    <p:sldLayoutId id="2147483691" r:id="rId28"/>
    <p:sldLayoutId id="2147483692" r:id="rId29"/>
    <p:sldLayoutId id="2147483657" r:id="rId30"/>
    <p:sldLayoutId id="214748365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12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4" r:id="rId4"/>
    <p:sldLayoutId id="2147483693" r:id="rId5"/>
    <p:sldLayoutId id="2147483695" r:id="rId6"/>
    <p:sldLayoutId id="2147483696" r:id="rId7"/>
    <p:sldLayoutId id="2147483667" r:id="rId8"/>
    <p:sldLayoutId id="2147483668" r:id="rId9"/>
    <p:sldLayoutId id="2147483664" r:id="rId10"/>
    <p:sldLayoutId id="2147483676" r:id="rId11"/>
    <p:sldLayoutId id="2147483665" r:id="rId12"/>
    <p:sldLayoutId id="2147483679" r:id="rId13"/>
    <p:sldLayoutId id="2147483682" r:id="rId14"/>
    <p:sldLayoutId id="2147483683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31_7EEC913F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A_E86560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B_95CE5B3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43_CCCD9536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42_CCD1F376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44_5A715979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54_7CDD2EDE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50_966BB194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C_C42AC76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D_ABBAF2BF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E_F5DDC8E7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F_3B7713C1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0_722D97F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2_D2F3B3E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0_6862D82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5_3F824DE8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6_8AD59B2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7_6B321EC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8_B08BB029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9_37D35CB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A2A85-7D5D-41D2-F615-AFB63820F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b"/>
          <a:lstStyle/>
          <a:p>
            <a:pPr marL="10795" indent="-10795"/>
            <a:r>
              <a:rPr lang="en-US" sz="4800" dirty="0">
                <a:latin typeface="Arial"/>
                <a:cs typeface="Arial"/>
              </a:rPr>
              <a:t>Modern app management at scale: KPMG UK’s switch from SCCM &amp; </a:t>
            </a:r>
            <a:r>
              <a:rPr lang="en-US" sz="4800">
                <a:latin typeface="Arial"/>
                <a:cs typeface="Arial"/>
              </a:rPr>
              <a:t>Intune to Shell Apps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48A32-F4AB-3C34-DE9C-2BB621D709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ea typeface="Verdana"/>
                <a:cs typeface="Arial"/>
              </a:rPr>
              <a:t>Dave McCormack, Neil McLoughlin</a:t>
            </a:r>
            <a:endParaRPr lang="en-US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825C2A65-343C-C5D6-D799-E26BB0CAA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24" y="2938416"/>
            <a:ext cx="2729884" cy="11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28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4">
            <a:extLst>
              <a:ext uri="{FF2B5EF4-FFF2-40B4-BE49-F238E27FC236}">
                <a16:creationId xmlns:a16="http://schemas.microsoft.com/office/drawing/2014/main" id="{5B9E9ECE-45DD-DD20-3CF4-A87E3A077714}"/>
              </a:ext>
            </a:extLst>
          </p:cNvPr>
          <p:cNvSpPr/>
          <p:nvPr/>
        </p:nvSpPr>
        <p:spPr>
          <a:xfrm>
            <a:off x="356216" y="526536"/>
            <a:ext cx="10999277" cy="1028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>
                <a:solidFill>
                  <a:srgbClr val="CEFE4C"/>
                </a:solidFill>
                <a:latin typeface="Arial"/>
                <a:ea typeface="Arial" pitchFamily="34" charset="-122"/>
                <a:cs typeface="Arial"/>
              </a:rPr>
              <a:t>How Shell Apps works in the real deployment flow</a:t>
            </a:r>
            <a:endParaRPr lang="en-US" sz="3600">
              <a:solidFill>
                <a:srgbClr val="CEFE4C"/>
              </a:solidFill>
              <a:latin typeface="Arial"/>
              <a:cs typeface="Arial"/>
            </a:endParaRPr>
          </a:p>
        </p:txBody>
      </p:sp>
      <p:sp>
        <p:nvSpPr>
          <p:cNvPr id="4" name="Shape 5">
            <a:extLst>
              <a:ext uri="{FF2B5EF4-FFF2-40B4-BE49-F238E27FC236}">
                <a16:creationId xmlns:a16="http://schemas.microsoft.com/office/drawing/2014/main" id="{DF08B2A1-2B7A-39DD-6E7A-A1AD0AF208EB}"/>
              </a:ext>
            </a:extLst>
          </p:cNvPr>
          <p:cNvSpPr/>
          <p:nvPr/>
        </p:nvSpPr>
        <p:spPr>
          <a:xfrm>
            <a:off x="1004916" y="4330256"/>
            <a:ext cx="9875520" cy="0"/>
          </a:xfrm>
          <a:prstGeom prst="line">
            <a:avLst/>
          </a:prstGeom>
          <a:noFill/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520CDD3B-AFCE-B1EB-C193-C2D2D9082606}"/>
              </a:ext>
            </a:extLst>
          </p:cNvPr>
          <p:cNvSpPr/>
          <p:nvPr/>
        </p:nvSpPr>
        <p:spPr>
          <a:xfrm>
            <a:off x="1114644" y="3946208"/>
            <a:ext cx="438912" cy="438912"/>
          </a:xfrm>
          <a:prstGeom prst="ellipse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376A7352-2694-A45C-A192-F27EA9FEC2CB}"/>
              </a:ext>
            </a:extLst>
          </p:cNvPr>
          <p:cNvSpPr/>
          <p:nvPr/>
        </p:nvSpPr>
        <p:spPr>
          <a:xfrm>
            <a:off x="565445" y="4604576"/>
            <a:ext cx="1406993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EFFFF"/>
                </a:solidFill>
              </a:rPr>
              <a:t>Policy targets</a:t>
            </a:r>
            <a:endParaRPr lang="en-US" sz="1600"/>
          </a:p>
          <a:p>
            <a:pPr marL="0" indent="0" algn="ctr">
              <a:buNone/>
            </a:pPr>
            <a:r>
              <a:rPr lang="en-US" sz="1600" b="1">
                <a:solidFill>
                  <a:srgbClr val="FEFFFF"/>
                </a:solidFill>
              </a:rPr>
              <a:t>host pool/ring</a:t>
            </a:r>
            <a:endParaRPr lang="en-US" sz="1600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C1C1301D-0F96-068B-3BBC-A637E3A837AD}"/>
              </a:ext>
            </a:extLst>
          </p:cNvPr>
          <p:cNvSpPr/>
          <p:nvPr/>
        </p:nvSpPr>
        <p:spPr>
          <a:xfrm>
            <a:off x="3510372" y="3946208"/>
            <a:ext cx="438912" cy="438912"/>
          </a:xfrm>
          <a:prstGeom prst="ellipse">
            <a:avLst/>
          </a:prstGeom>
          <a:solidFill>
            <a:srgbClr val="1D9DB7"/>
          </a:solidFill>
          <a:ln w="12700">
            <a:solidFill>
              <a:srgbClr val="1D9DB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91E7AFB5-B2C6-882A-0DA7-81D95CE38ED7}"/>
              </a:ext>
            </a:extLst>
          </p:cNvPr>
          <p:cNvSpPr/>
          <p:nvPr/>
        </p:nvSpPr>
        <p:spPr>
          <a:xfrm>
            <a:off x="1224372" y="4114156"/>
            <a:ext cx="2103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0E2841"/>
                </a:solidFill>
              </a:rPr>
              <a:t>1</a:t>
            </a:r>
            <a:endParaRPr lang="en-US" sz="1400">
              <a:solidFill>
                <a:srgbClr val="0E2841"/>
              </a:solidFill>
            </a:endParaRPr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1962CD7B-A8E1-CF95-9434-13B957B64ABC}"/>
              </a:ext>
            </a:extLst>
          </p:cNvPr>
          <p:cNvSpPr/>
          <p:nvPr/>
        </p:nvSpPr>
        <p:spPr>
          <a:xfrm>
            <a:off x="3620100" y="4114156"/>
            <a:ext cx="2103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FEFFFF"/>
                </a:solidFill>
              </a:rPr>
              <a:t>2</a:t>
            </a:r>
            <a:endParaRPr lang="en-US" sz="1400"/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AA965BD7-90A0-9F25-D68E-B225536190AB}"/>
              </a:ext>
            </a:extLst>
          </p:cNvPr>
          <p:cNvSpPr/>
          <p:nvPr/>
        </p:nvSpPr>
        <p:spPr>
          <a:xfrm>
            <a:off x="2889328" y="4604576"/>
            <a:ext cx="1625757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EFFFF"/>
                </a:solidFill>
              </a:rPr>
              <a:t>Nerdio powers on</a:t>
            </a:r>
            <a:endParaRPr lang="en-US" sz="1600"/>
          </a:p>
          <a:p>
            <a:pPr marL="0" indent="0" algn="ctr">
              <a:buNone/>
            </a:pPr>
            <a:r>
              <a:rPr lang="en-US" sz="1600" b="1">
                <a:solidFill>
                  <a:srgbClr val="FEFFFF"/>
                </a:solidFill>
              </a:rPr>
              <a:t>host if needed</a:t>
            </a:r>
            <a:endParaRPr lang="en-US" sz="1600"/>
          </a:p>
        </p:txBody>
      </p:sp>
      <p:sp>
        <p:nvSpPr>
          <p:cNvPr id="11" name="Shape 12">
            <a:extLst>
              <a:ext uri="{FF2B5EF4-FFF2-40B4-BE49-F238E27FC236}">
                <a16:creationId xmlns:a16="http://schemas.microsoft.com/office/drawing/2014/main" id="{8B36F4BB-414C-F20A-EB99-100DB759E3C9}"/>
              </a:ext>
            </a:extLst>
          </p:cNvPr>
          <p:cNvSpPr/>
          <p:nvPr/>
        </p:nvSpPr>
        <p:spPr>
          <a:xfrm>
            <a:off x="5906100" y="3946208"/>
            <a:ext cx="438912" cy="438912"/>
          </a:xfrm>
          <a:prstGeom prst="ellipse">
            <a:avLst/>
          </a:prstGeom>
          <a:solidFill>
            <a:srgbClr val="F9AD26"/>
          </a:solidFill>
          <a:ln w="12700">
            <a:solidFill>
              <a:srgbClr val="F9AD2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3">
            <a:extLst>
              <a:ext uri="{FF2B5EF4-FFF2-40B4-BE49-F238E27FC236}">
                <a16:creationId xmlns:a16="http://schemas.microsoft.com/office/drawing/2014/main" id="{BE205F67-93AA-7AB6-49E0-A41C895A9FE9}"/>
              </a:ext>
            </a:extLst>
          </p:cNvPr>
          <p:cNvSpPr/>
          <p:nvPr/>
        </p:nvSpPr>
        <p:spPr>
          <a:xfrm>
            <a:off x="6015828" y="4114156"/>
            <a:ext cx="2103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120936"/>
                </a:solidFill>
              </a:rPr>
              <a:t>3</a:t>
            </a:r>
            <a:endParaRPr lang="en-US" sz="1400"/>
          </a:p>
        </p:txBody>
      </p:sp>
      <p:sp>
        <p:nvSpPr>
          <p:cNvPr id="13" name="Text 14">
            <a:extLst>
              <a:ext uri="{FF2B5EF4-FFF2-40B4-BE49-F238E27FC236}">
                <a16:creationId xmlns:a16="http://schemas.microsoft.com/office/drawing/2014/main" id="{EEB5D1A4-2C45-129C-CF74-906202894124}"/>
              </a:ext>
            </a:extLst>
          </p:cNvPr>
          <p:cNvSpPr/>
          <p:nvPr/>
        </p:nvSpPr>
        <p:spPr>
          <a:xfrm>
            <a:off x="5401687" y="4604576"/>
            <a:ext cx="1432186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EFFFF"/>
                </a:solidFill>
              </a:rPr>
              <a:t>Checks for zero</a:t>
            </a:r>
            <a:endParaRPr lang="en-US" sz="1600"/>
          </a:p>
          <a:p>
            <a:pPr marL="0" indent="0" algn="ctr">
              <a:buNone/>
            </a:pPr>
            <a:r>
              <a:rPr lang="en-US" sz="1600" b="1">
                <a:solidFill>
                  <a:srgbClr val="FEFFFF"/>
                </a:solidFill>
              </a:rPr>
              <a:t>active sessions</a:t>
            </a:r>
            <a:endParaRPr lang="en-US" sz="1600"/>
          </a:p>
        </p:txBody>
      </p:sp>
      <p:sp>
        <p:nvSpPr>
          <p:cNvPr id="14" name="Shape 15">
            <a:extLst>
              <a:ext uri="{FF2B5EF4-FFF2-40B4-BE49-F238E27FC236}">
                <a16:creationId xmlns:a16="http://schemas.microsoft.com/office/drawing/2014/main" id="{7A574DE2-1EA3-52D6-52A9-CEBC0960D8B5}"/>
              </a:ext>
            </a:extLst>
          </p:cNvPr>
          <p:cNvSpPr/>
          <p:nvPr/>
        </p:nvSpPr>
        <p:spPr>
          <a:xfrm>
            <a:off x="8301828" y="3946208"/>
            <a:ext cx="438912" cy="438912"/>
          </a:xfrm>
          <a:prstGeom prst="ellipse">
            <a:avLst/>
          </a:prstGeom>
          <a:solidFill>
            <a:srgbClr val="F46901"/>
          </a:solidFill>
          <a:ln w="12700">
            <a:solidFill>
              <a:srgbClr val="F4690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D4A00A19-8BC4-3C38-7599-959937967CCA}"/>
              </a:ext>
            </a:extLst>
          </p:cNvPr>
          <p:cNvSpPr/>
          <p:nvPr/>
        </p:nvSpPr>
        <p:spPr>
          <a:xfrm>
            <a:off x="8411556" y="4114156"/>
            <a:ext cx="2103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FEFFFF"/>
                </a:solidFill>
              </a:rPr>
              <a:t>4</a:t>
            </a:r>
            <a:endParaRPr lang="en-US" sz="1400"/>
          </a:p>
        </p:txBody>
      </p:sp>
      <p:sp>
        <p:nvSpPr>
          <p:cNvPr id="16" name="Text 17">
            <a:extLst>
              <a:ext uri="{FF2B5EF4-FFF2-40B4-BE49-F238E27FC236}">
                <a16:creationId xmlns:a16="http://schemas.microsoft.com/office/drawing/2014/main" id="{0DC67764-F2B8-14C3-3D01-6A9CDE9A7FD4}"/>
              </a:ext>
            </a:extLst>
          </p:cNvPr>
          <p:cNvSpPr/>
          <p:nvPr/>
        </p:nvSpPr>
        <p:spPr>
          <a:xfrm>
            <a:off x="7626354" y="4604576"/>
            <a:ext cx="178567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EFFFF"/>
                </a:solidFill>
              </a:rPr>
              <a:t>Launches scripted</a:t>
            </a:r>
            <a:endParaRPr lang="en-US" sz="1600"/>
          </a:p>
          <a:p>
            <a:pPr marL="0" indent="0" algn="ctr">
              <a:buNone/>
            </a:pPr>
            <a:r>
              <a:rPr lang="en-US" sz="1600" b="1">
                <a:solidFill>
                  <a:srgbClr val="FEFFFF"/>
                </a:solidFill>
              </a:rPr>
              <a:t>install package</a:t>
            </a:r>
            <a:endParaRPr lang="en-US" sz="1600"/>
          </a:p>
        </p:txBody>
      </p:sp>
      <p:sp>
        <p:nvSpPr>
          <p:cNvPr id="17" name="Shape 18">
            <a:extLst>
              <a:ext uri="{FF2B5EF4-FFF2-40B4-BE49-F238E27FC236}">
                <a16:creationId xmlns:a16="http://schemas.microsoft.com/office/drawing/2014/main" id="{CDA75237-D88F-20F4-9A9E-CB0BC96B3CBA}"/>
              </a:ext>
            </a:extLst>
          </p:cNvPr>
          <p:cNvSpPr/>
          <p:nvPr/>
        </p:nvSpPr>
        <p:spPr>
          <a:xfrm>
            <a:off x="10697556" y="3946208"/>
            <a:ext cx="438912" cy="438912"/>
          </a:xfrm>
          <a:prstGeom prst="ellipse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20">
            <a:extLst>
              <a:ext uri="{FF2B5EF4-FFF2-40B4-BE49-F238E27FC236}">
                <a16:creationId xmlns:a16="http://schemas.microsoft.com/office/drawing/2014/main" id="{FBF2846C-576F-654E-B147-844FEC8F828E}"/>
              </a:ext>
            </a:extLst>
          </p:cNvPr>
          <p:cNvSpPr/>
          <p:nvPr/>
        </p:nvSpPr>
        <p:spPr>
          <a:xfrm>
            <a:off x="9934510" y="4604576"/>
            <a:ext cx="1946527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EFFFF"/>
                </a:solidFill>
              </a:rPr>
              <a:t>Validates and</a:t>
            </a:r>
            <a:endParaRPr lang="en-US" sz="1600"/>
          </a:p>
          <a:p>
            <a:pPr marL="0" indent="0" algn="ctr">
              <a:buNone/>
            </a:pPr>
            <a:r>
              <a:rPr lang="en-US" sz="1600" b="1">
                <a:solidFill>
                  <a:srgbClr val="FEFFFF"/>
                </a:solidFill>
              </a:rPr>
              <a:t>returns host state</a:t>
            </a:r>
            <a:endParaRPr lang="en-US" sz="1600"/>
          </a:p>
        </p:txBody>
      </p:sp>
      <p:sp>
        <p:nvSpPr>
          <p:cNvPr id="18" name="Text 19">
            <a:extLst>
              <a:ext uri="{FF2B5EF4-FFF2-40B4-BE49-F238E27FC236}">
                <a16:creationId xmlns:a16="http://schemas.microsoft.com/office/drawing/2014/main" id="{70A41554-3C46-49E1-9143-E28053F2BE90}"/>
              </a:ext>
            </a:extLst>
          </p:cNvPr>
          <p:cNvSpPr/>
          <p:nvPr/>
        </p:nvSpPr>
        <p:spPr>
          <a:xfrm>
            <a:off x="10807284" y="4114156"/>
            <a:ext cx="2103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0E2841"/>
                </a:solidFill>
              </a:rPr>
              <a:t>5</a:t>
            </a:r>
            <a:endParaRPr lang="en-US" sz="1400">
              <a:solidFill>
                <a:srgbClr val="0E2841"/>
              </a:solidFill>
            </a:endParaRPr>
          </a:p>
        </p:txBody>
      </p:sp>
      <p:sp>
        <p:nvSpPr>
          <p:cNvPr id="20" name="Text 21">
            <a:extLst>
              <a:ext uri="{FF2B5EF4-FFF2-40B4-BE49-F238E27FC236}">
                <a16:creationId xmlns:a16="http://schemas.microsoft.com/office/drawing/2014/main" id="{1A4366C3-F13E-0A13-90D3-715A7484694D}"/>
              </a:ext>
            </a:extLst>
          </p:cNvPr>
          <p:cNvSpPr/>
          <p:nvPr/>
        </p:nvSpPr>
        <p:spPr>
          <a:xfrm>
            <a:off x="355602" y="1829734"/>
            <a:ext cx="11025676" cy="300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cs typeface="Arial"/>
              </a:rPr>
              <a:t>What makes this different from legacy tooling:</a:t>
            </a:r>
          </a:p>
        </p:txBody>
      </p:sp>
      <p:sp>
        <p:nvSpPr>
          <p:cNvPr id="21" name="Text 22">
            <a:extLst>
              <a:ext uri="{FF2B5EF4-FFF2-40B4-BE49-F238E27FC236}">
                <a16:creationId xmlns:a16="http://schemas.microsoft.com/office/drawing/2014/main" id="{1F7758B2-3B6A-6F3C-0658-65E756659843}"/>
              </a:ext>
            </a:extLst>
          </p:cNvPr>
          <p:cNvSpPr/>
          <p:nvPr/>
        </p:nvSpPr>
        <p:spPr>
          <a:xfrm>
            <a:off x="308843" y="2321063"/>
            <a:ext cx="5355149" cy="14947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177800" indent="-177800">
              <a:buSzPct val="100000"/>
              <a:buChar char="•"/>
            </a:pPr>
            <a:r>
              <a:rPr lang="en-US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Deployment is aware of session state.</a:t>
            </a:r>
            <a:endParaRPr lang="en-US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Power management is built in.</a:t>
            </a:r>
            <a:endParaRPr lang="en-US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No dependence on users leaving devices online.</a:t>
            </a:r>
            <a:endParaRPr lang="en-US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Ideal for evening and unattended fixes.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8B210E-138B-8B75-D321-59176046CF74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47A78B7-D22D-1B61-0D0A-A24845DF5180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DEEP DIVE</a:t>
            </a:r>
          </a:p>
        </p:txBody>
      </p:sp>
    </p:spTree>
    <p:extLst>
      <p:ext uri="{BB962C8B-B14F-4D97-AF65-F5344CB8AC3E}">
        <p14:creationId xmlns:p14="http://schemas.microsoft.com/office/powerpoint/2010/main" val="38989578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4">
            <a:extLst>
              <a:ext uri="{FF2B5EF4-FFF2-40B4-BE49-F238E27FC236}">
                <a16:creationId xmlns:a16="http://schemas.microsoft.com/office/drawing/2014/main" id="{27C236B0-E1EB-9013-9A15-8EBCB47E69BE}"/>
              </a:ext>
            </a:extLst>
          </p:cNvPr>
          <p:cNvSpPr/>
          <p:nvPr/>
        </p:nvSpPr>
        <p:spPr>
          <a:xfrm>
            <a:off x="420438" y="1044726"/>
            <a:ext cx="9875520" cy="6438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CEFE4C"/>
                </a:solidFill>
                <a:latin typeface="Arial"/>
                <a:ea typeface="Arial" pitchFamily="34" charset="-122"/>
                <a:cs typeface="Arial"/>
              </a:rPr>
              <a:t>Shell Apps + </a:t>
            </a:r>
            <a:r>
              <a:rPr lang="en-US" sz="3600" b="1" dirty="0" err="1">
                <a:solidFill>
                  <a:srgbClr val="CEFE4C"/>
                </a:solidFill>
                <a:latin typeface="Arial"/>
                <a:ea typeface="Arial" pitchFamily="34" charset="-122"/>
                <a:cs typeface="Arial"/>
              </a:rPr>
              <a:t>PSAppDeploy</a:t>
            </a:r>
            <a:r>
              <a:rPr lang="en-US" sz="3600" b="1" dirty="0">
                <a:solidFill>
                  <a:srgbClr val="CEFE4C"/>
                </a:solidFill>
                <a:latin typeface="Arial"/>
                <a:ea typeface="Arial" pitchFamily="34" charset="-122"/>
                <a:cs typeface="Arial"/>
              </a:rPr>
              <a:t> Toolkit: a practical packaging pattern</a:t>
            </a:r>
            <a:endParaRPr lang="en-US" sz="3600" dirty="0">
              <a:solidFill>
                <a:srgbClr val="CEFE4C"/>
              </a:solidFill>
              <a:latin typeface="Arial"/>
              <a:cs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D9C306-CE3E-F1B2-6CEF-5E30EAA288C2}"/>
              </a:ext>
            </a:extLst>
          </p:cNvPr>
          <p:cNvGrpSpPr/>
          <p:nvPr/>
        </p:nvGrpSpPr>
        <p:grpSpPr>
          <a:xfrm>
            <a:off x="868680" y="2174240"/>
            <a:ext cx="10069483" cy="1853738"/>
            <a:chOff x="868680" y="2066482"/>
            <a:chExt cx="8961120" cy="1645920"/>
          </a:xfrm>
        </p:grpSpPr>
        <p:sp>
          <p:nvSpPr>
            <p:cNvPr id="4" name="Shape 5">
              <a:extLst>
                <a:ext uri="{FF2B5EF4-FFF2-40B4-BE49-F238E27FC236}">
                  <a16:creationId xmlns:a16="http://schemas.microsoft.com/office/drawing/2014/main" id="{5C289371-E339-2519-4649-62633CD509F6}"/>
                </a:ext>
              </a:extLst>
            </p:cNvPr>
            <p:cNvSpPr/>
            <p:nvPr/>
          </p:nvSpPr>
          <p:spPr>
            <a:xfrm>
              <a:off x="2514600" y="2889442"/>
              <a:ext cx="1051560" cy="0"/>
            </a:xfrm>
            <a:prstGeom prst="line">
              <a:avLst/>
            </a:prstGeom>
            <a:noFill/>
            <a:ln w="12700">
              <a:solidFill>
                <a:srgbClr val="CCFF4E"/>
              </a:solidFill>
              <a:prstDash val="solid"/>
              <a:tailEnd type="triangle"/>
            </a:ln>
          </p:spPr>
          <p:txBody>
            <a:bodyPr lIns="91440" tIns="45720" rIns="91440" bIns="45720" anchor="t"/>
            <a:lstStyle/>
            <a:p>
              <a:pPr>
                <a:lnSpc>
                  <a:spcPct val="150000"/>
                </a:lnSpc>
              </a:pPr>
              <a:endParaRPr lang="en-GB"/>
            </a:p>
          </p:txBody>
        </p:sp>
        <p:sp>
          <p:nvSpPr>
            <p:cNvPr id="5" name="Shape 6">
              <a:extLst>
                <a:ext uri="{FF2B5EF4-FFF2-40B4-BE49-F238E27FC236}">
                  <a16:creationId xmlns:a16="http://schemas.microsoft.com/office/drawing/2014/main" id="{E662FC17-8FC7-FC16-ACD1-46E950F4CA5F}"/>
                </a:ext>
              </a:extLst>
            </p:cNvPr>
            <p:cNvSpPr/>
            <p:nvPr/>
          </p:nvSpPr>
          <p:spPr>
            <a:xfrm>
              <a:off x="4892040" y="2889442"/>
              <a:ext cx="1051560" cy="0"/>
            </a:xfrm>
            <a:prstGeom prst="line">
              <a:avLst/>
            </a:prstGeom>
            <a:noFill/>
            <a:ln w="12700">
              <a:solidFill>
                <a:srgbClr val="CCFF4E"/>
              </a:solidFill>
              <a:prstDash val="solid"/>
              <a:tailEnd type="triangle"/>
            </a:ln>
          </p:spPr>
          <p:txBody>
            <a:bodyPr lIns="91440" tIns="45720" rIns="91440" bIns="45720" anchor="t"/>
            <a:lstStyle/>
            <a:p>
              <a:pPr>
                <a:lnSpc>
                  <a:spcPct val="150000"/>
                </a:lnSpc>
              </a:pPr>
              <a:endParaRPr lang="en-GB"/>
            </a:p>
          </p:txBody>
        </p:sp>
        <p:sp>
          <p:nvSpPr>
            <p:cNvPr id="6" name="Shape 7">
              <a:extLst>
                <a:ext uri="{FF2B5EF4-FFF2-40B4-BE49-F238E27FC236}">
                  <a16:creationId xmlns:a16="http://schemas.microsoft.com/office/drawing/2014/main" id="{2CF89003-6D14-9853-3C9C-C1A70FAAB74E}"/>
                </a:ext>
              </a:extLst>
            </p:cNvPr>
            <p:cNvSpPr/>
            <p:nvPr/>
          </p:nvSpPr>
          <p:spPr>
            <a:xfrm>
              <a:off x="7269480" y="2889442"/>
              <a:ext cx="1051560" cy="0"/>
            </a:xfrm>
            <a:prstGeom prst="line">
              <a:avLst/>
            </a:prstGeom>
            <a:noFill/>
            <a:ln w="12700">
              <a:solidFill>
                <a:srgbClr val="CCFF4E"/>
              </a:solidFill>
              <a:prstDash val="solid"/>
              <a:tailEnd type="triangle"/>
            </a:ln>
          </p:spPr>
          <p:txBody>
            <a:bodyPr lIns="91440" tIns="45720" rIns="91440" bIns="45720" anchor="t"/>
            <a:lstStyle/>
            <a:p>
              <a:pPr>
                <a:lnSpc>
                  <a:spcPct val="150000"/>
                </a:lnSpc>
              </a:pPr>
              <a:endParaRPr lang="en-GB"/>
            </a:p>
          </p:txBody>
        </p:sp>
        <p:sp>
          <p:nvSpPr>
            <p:cNvPr id="7" name="Shape 8">
              <a:extLst>
                <a:ext uri="{FF2B5EF4-FFF2-40B4-BE49-F238E27FC236}">
                  <a16:creationId xmlns:a16="http://schemas.microsoft.com/office/drawing/2014/main" id="{D3B76BAB-92C1-B5B5-9998-E3BBC314C82C}"/>
                </a:ext>
              </a:extLst>
            </p:cNvPr>
            <p:cNvSpPr/>
            <p:nvPr/>
          </p:nvSpPr>
          <p:spPr>
            <a:xfrm>
              <a:off x="868680" y="2066482"/>
              <a:ext cx="1828800" cy="1645920"/>
            </a:xfrm>
            <a:prstGeom prst="roundRect">
              <a:avLst>
                <a:gd name="adj" fmla="val 2778"/>
              </a:avLst>
            </a:prstGeom>
            <a:solidFill>
              <a:srgbClr val="19103F"/>
            </a:solidFill>
            <a:ln w="12700">
              <a:solidFill>
                <a:srgbClr val="3A2E66"/>
              </a:solidFill>
              <a:prstDash val="solid"/>
            </a:ln>
          </p:spPr>
          <p:txBody>
            <a:bodyPr lIns="91440" tIns="45720" rIns="91440" bIns="45720" anchor="t"/>
            <a:lstStyle/>
            <a:p>
              <a:pPr>
                <a:lnSpc>
                  <a:spcPct val="150000"/>
                </a:lnSpc>
              </a:pPr>
              <a:endParaRPr lang="en-GB"/>
            </a:p>
          </p:txBody>
        </p:sp>
        <p:sp>
          <p:nvSpPr>
            <p:cNvPr id="8" name="Text 9">
              <a:extLst>
                <a:ext uri="{FF2B5EF4-FFF2-40B4-BE49-F238E27FC236}">
                  <a16:creationId xmlns:a16="http://schemas.microsoft.com/office/drawing/2014/main" id="{EF8F5596-7E4C-FCDA-C75C-2AEAB034D173}"/>
                </a:ext>
              </a:extLst>
            </p:cNvPr>
            <p:cNvSpPr/>
            <p:nvPr/>
          </p:nvSpPr>
          <p:spPr>
            <a:xfrm>
              <a:off x="1005840" y="2322514"/>
              <a:ext cx="1554480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700" b="1">
                  <a:solidFill>
                    <a:srgbClr val="CCFF4E"/>
                  </a:solidFill>
                </a:rPr>
                <a:t>Package source</a:t>
              </a:r>
              <a:endParaRPr lang="en-US" sz="1700"/>
            </a:p>
          </p:txBody>
        </p:sp>
        <p:sp>
          <p:nvSpPr>
            <p:cNvPr id="9" name="Text 10">
              <a:extLst>
                <a:ext uri="{FF2B5EF4-FFF2-40B4-BE49-F238E27FC236}">
                  <a16:creationId xmlns:a16="http://schemas.microsoft.com/office/drawing/2014/main" id="{DBE555A4-F54F-44A1-2884-3B0D4E88B793}"/>
                </a:ext>
              </a:extLst>
            </p:cNvPr>
            <p:cNvSpPr/>
            <p:nvPr/>
          </p:nvSpPr>
          <p:spPr>
            <a:xfrm>
              <a:off x="1024128" y="2669986"/>
              <a:ext cx="1517904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Vendor bits</a:t>
              </a:r>
              <a:endParaRPr lang="en-US" sz="1500"/>
            </a:p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+ config</a:t>
              </a:r>
              <a:endParaRPr lang="en-US" sz="1500"/>
            </a:p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+ detection</a:t>
              </a:r>
              <a:endParaRPr lang="en-US" sz="1500"/>
            </a:p>
          </p:txBody>
        </p:sp>
        <p:sp>
          <p:nvSpPr>
            <p:cNvPr id="10" name="Shape 11">
              <a:extLst>
                <a:ext uri="{FF2B5EF4-FFF2-40B4-BE49-F238E27FC236}">
                  <a16:creationId xmlns:a16="http://schemas.microsoft.com/office/drawing/2014/main" id="{2FD65F4F-17D4-A61C-1312-8282FFEDA1C7}"/>
                </a:ext>
              </a:extLst>
            </p:cNvPr>
            <p:cNvSpPr/>
            <p:nvPr/>
          </p:nvSpPr>
          <p:spPr>
            <a:xfrm>
              <a:off x="3246120" y="2066482"/>
              <a:ext cx="1828800" cy="1645920"/>
            </a:xfrm>
            <a:prstGeom prst="roundRect">
              <a:avLst>
                <a:gd name="adj" fmla="val 2778"/>
              </a:avLst>
            </a:prstGeom>
            <a:solidFill>
              <a:srgbClr val="24305A"/>
            </a:solidFill>
            <a:ln w="12700">
              <a:solidFill>
                <a:srgbClr val="1D9DB7"/>
              </a:solidFill>
              <a:prstDash val="solid"/>
            </a:ln>
          </p:spPr>
          <p:txBody>
            <a:bodyPr lIns="91440" tIns="45720" rIns="91440" bIns="45720" anchor="t"/>
            <a:lstStyle/>
            <a:p>
              <a:pPr>
                <a:lnSpc>
                  <a:spcPct val="150000"/>
                </a:lnSpc>
              </a:pPr>
              <a:endParaRPr lang="en-GB"/>
            </a:p>
          </p:txBody>
        </p:sp>
        <p:sp>
          <p:nvSpPr>
            <p:cNvPr id="11" name="Text 12">
              <a:extLst>
                <a:ext uri="{FF2B5EF4-FFF2-40B4-BE49-F238E27FC236}">
                  <a16:creationId xmlns:a16="http://schemas.microsoft.com/office/drawing/2014/main" id="{182E27B6-E03E-EDC7-A3B3-3A2EA5C621CA}"/>
                </a:ext>
              </a:extLst>
            </p:cNvPr>
            <p:cNvSpPr/>
            <p:nvPr/>
          </p:nvSpPr>
          <p:spPr>
            <a:xfrm>
              <a:off x="3383280" y="2322514"/>
              <a:ext cx="1554480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700" b="1">
                  <a:solidFill>
                    <a:srgbClr val="1D9DB7"/>
                  </a:solidFill>
                </a:rPr>
                <a:t>PSADT wrapper</a:t>
              </a:r>
              <a:endParaRPr lang="en-US" sz="1700"/>
            </a:p>
          </p:txBody>
        </p:sp>
        <p:sp>
          <p:nvSpPr>
            <p:cNvPr id="12" name="Text 13">
              <a:extLst>
                <a:ext uri="{FF2B5EF4-FFF2-40B4-BE49-F238E27FC236}">
                  <a16:creationId xmlns:a16="http://schemas.microsoft.com/office/drawing/2014/main" id="{9BADFEFF-1DC6-9A4F-0472-3AFB5EC69E6A}"/>
                </a:ext>
              </a:extLst>
            </p:cNvPr>
            <p:cNvSpPr/>
            <p:nvPr/>
          </p:nvSpPr>
          <p:spPr>
            <a:xfrm>
              <a:off x="3401568" y="2669986"/>
              <a:ext cx="1517904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Pre-checks</a:t>
              </a:r>
              <a:endParaRPr lang="en-US" sz="1500"/>
            </a:p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install logic</a:t>
              </a:r>
              <a:endParaRPr lang="en-US" sz="1500"/>
            </a:p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post-actions</a:t>
              </a:r>
              <a:endParaRPr lang="en-US" sz="1500"/>
            </a:p>
          </p:txBody>
        </p:sp>
        <p:sp>
          <p:nvSpPr>
            <p:cNvPr id="13" name="Shape 14">
              <a:extLst>
                <a:ext uri="{FF2B5EF4-FFF2-40B4-BE49-F238E27FC236}">
                  <a16:creationId xmlns:a16="http://schemas.microsoft.com/office/drawing/2014/main" id="{F2CB44A5-0F0C-274F-D151-6E66C97DD636}"/>
                </a:ext>
              </a:extLst>
            </p:cNvPr>
            <p:cNvSpPr/>
            <p:nvPr/>
          </p:nvSpPr>
          <p:spPr>
            <a:xfrm>
              <a:off x="5623560" y="2066482"/>
              <a:ext cx="1828800" cy="1645920"/>
            </a:xfrm>
            <a:prstGeom prst="roundRect">
              <a:avLst>
                <a:gd name="adj" fmla="val 2778"/>
              </a:avLst>
            </a:prstGeom>
            <a:solidFill>
              <a:srgbClr val="19103F"/>
            </a:solidFill>
            <a:ln w="12700">
              <a:solidFill>
                <a:srgbClr val="3A2E66"/>
              </a:solidFill>
              <a:prstDash val="solid"/>
            </a:ln>
          </p:spPr>
          <p:txBody>
            <a:bodyPr lIns="91440" tIns="45720" rIns="91440" bIns="45720" anchor="t"/>
            <a:lstStyle/>
            <a:p>
              <a:pPr>
                <a:lnSpc>
                  <a:spcPct val="150000"/>
                </a:lnSpc>
              </a:pPr>
              <a:endParaRPr lang="en-GB"/>
            </a:p>
          </p:txBody>
        </p:sp>
        <p:sp>
          <p:nvSpPr>
            <p:cNvPr id="14" name="Text 15">
              <a:extLst>
                <a:ext uri="{FF2B5EF4-FFF2-40B4-BE49-F238E27FC236}">
                  <a16:creationId xmlns:a16="http://schemas.microsoft.com/office/drawing/2014/main" id="{1597A6D0-AFC6-8D77-4B32-643F8CCE5CC0}"/>
                </a:ext>
              </a:extLst>
            </p:cNvPr>
            <p:cNvSpPr/>
            <p:nvPr/>
          </p:nvSpPr>
          <p:spPr>
            <a:xfrm>
              <a:off x="5760720" y="2322514"/>
              <a:ext cx="1554480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700" b="1">
                  <a:solidFill>
                    <a:srgbClr val="CCFF4E"/>
                  </a:solidFill>
                </a:rPr>
                <a:t>Shell Apps</a:t>
              </a:r>
              <a:r>
                <a:rPr lang="en-US" sz="1700" b="1" dirty="0">
                  <a:solidFill>
                    <a:srgbClr val="CCFF4E"/>
                  </a:solidFill>
                </a:rPr>
                <a:t> policy</a:t>
              </a:r>
              <a:endParaRPr lang="en-US" sz="1700" dirty="0"/>
            </a:p>
          </p:txBody>
        </p:sp>
        <p:sp>
          <p:nvSpPr>
            <p:cNvPr id="15" name="Text 16">
              <a:extLst>
                <a:ext uri="{FF2B5EF4-FFF2-40B4-BE49-F238E27FC236}">
                  <a16:creationId xmlns:a16="http://schemas.microsoft.com/office/drawing/2014/main" id="{5AF4BF8D-3053-EF61-AC89-15EF8F711D36}"/>
                </a:ext>
              </a:extLst>
            </p:cNvPr>
            <p:cNvSpPr/>
            <p:nvPr/>
          </p:nvSpPr>
          <p:spPr>
            <a:xfrm>
              <a:off x="5779008" y="2669986"/>
              <a:ext cx="1517904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Assignment</a:t>
              </a:r>
              <a:endParaRPr lang="en-US" sz="1500"/>
            </a:p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schedule</a:t>
              </a:r>
              <a:endParaRPr lang="en-US" sz="1500"/>
            </a:p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retry rules</a:t>
              </a:r>
              <a:endParaRPr lang="en-US" sz="1500"/>
            </a:p>
          </p:txBody>
        </p:sp>
        <p:sp>
          <p:nvSpPr>
            <p:cNvPr id="16" name="Shape 17">
              <a:extLst>
                <a:ext uri="{FF2B5EF4-FFF2-40B4-BE49-F238E27FC236}">
                  <a16:creationId xmlns:a16="http://schemas.microsoft.com/office/drawing/2014/main" id="{36B6A2DE-459C-DEDD-71D4-168C8973DE4C}"/>
                </a:ext>
              </a:extLst>
            </p:cNvPr>
            <p:cNvSpPr/>
            <p:nvPr/>
          </p:nvSpPr>
          <p:spPr>
            <a:xfrm>
              <a:off x="8001000" y="2066482"/>
              <a:ext cx="1828800" cy="1645920"/>
            </a:xfrm>
            <a:prstGeom prst="roundRect">
              <a:avLst>
                <a:gd name="adj" fmla="val 2778"/>
              </a:avLst>
            </a:prstGeom>
            <a:solidFill>
              <a:srgbClr val="19103F"/>
            </a:solidFill>
            <a:ln w="12700">
              <a:solidFill>
                <a:srgbClr val="3A2E66"/>
              </a:solidFill>
              <a:prstDash val="solid"/>
            </a:ln>
          </p:spPr>
          <p:txBody>
            <a:bodyPr lIns="91440" tIns="45720" rIns="91440" bIns="45720" anchor="t"/>
            <a:lstStyle/>
            <a:p>
              <a:pPr>
                <a:lnSpc>
                  <a:spcPct val="150000"/>
                </a:lnSpc>
              </a:pPr>
              <a:endParaRPr lang="en-GB"/>
            </a:p>
          </p:txBody>
        </p:sp>
        <p:sp>
          <p:nvSpPr>
            <p:cNvPr id="17" name="Text 18">
              <a:extLst>
                <a:ext uri="{FF2B5EF4-FFF2-40B4-BE49-F238E27FC236}">
                  <a16:creationId xmlns:a16="http://schemas.microsoft.com/office/drawing/2014/main" id="{26F9756C-EF87-BA17-5704-17939CEFC56A}"/>
                </a:ext>
              </a:extLst>
            </p:cNvPr>
            <p:cNvSpPr/>
            <p:nvPr/>
          </p:nvSpPr>
          <p:spPr>
            <a:xfrm>
              <a:off x="8138160" y="2322514"/>
              <a:ext cx="1554480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700" b="1">
                  <a:solidFill>
                    <a:srgbClr val="CCFF4E"/>
                  </a:solidFill>
                </a:rPr>
                <a:t>AVD host</a:t>
              </a:r>
              <a:endParaRPr lang="en-US" sz="1700"/>
            </a:p>
          </p:txBody>
        </p:sp>
        <p:sp>
          <p:nvSpPr>
            <p:cNvPr id="18" name="Text 19">
              <a:extLst>
                <a:ext uri="{FF2B5EF4-FFF2-40B4-BE49-F238E27FC236}">
                  <a16:creationId xmlns:a16="http://schemas.microsoft.com/office/drawing/2014/main" id="{5C9F7D35-50C8-9A50-C789-F2D74E4D9E79}"/>
                </a:ext>
              </a:extLst>
            </p:cNvPr>
            <p:cNvSpPr/>
            <p:nvPr/>
          </p:nvSpPr>
          <p:spPr>
            <a:xfrm>
              <a:off x="8156448" y="2669986"/>
              <a:ext cx="1517904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Silent install</a:t>
              </a:r>
              <a:endParaRPr lang="en-US" sz="1500"/>
            </a:p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validation</a:t>
              </a:r>
              <a:endParaRPr lang="en-US" sz="1500"/>
            </a:p>
            <a:p>
              <a:pPr marL="0" indent="0" algn="ctr">
                <a:buNone/>
              </a:pPr>
              <a:r>
                <a:rPr lang="en-US" sz="1500">
                  <a:solidFill>
                    <a:srgbClr val="FEFFFF"/>
                  </a:solidFill>
                </a:rPr>
                <a:t>reporting</a:t>
              </a:r>
              <a:endParaRPr lang="en-US" sz="1500"/>
            </a:p>
          </p:txBody>
        </p:sp>
      </p:grpSp>
      <p:sp>
        <p:nvSpPr>
          <p:cNvPr id="19" name="Text 20">
            <a:extLst>
              <a:ext uri="{FF2B5EF4-FFF2-40B4-BE49-F238E27FC236}">
                <a16:creationId xmlns:a16="http://schemas.microsoft.com/office/drawing/2014/main" id="{BDD808C5-3F4F-DAF3-FD44-D0B2E13AAFCD}"/>
              </a:ext>
            </a:extLst>
          </p:cNvPr>
          <p:cNvSpPr/>
          <p:nvPr/>
        </p:nvSpPr>
        <p:spPr>
          <a:xfrm>
            <a:off x="868680" y="4306762"/>
            <a:ext cx="10581793" cy="1417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177800" indent="-177800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Use PSADT to </a:t>
            </a:r>
            <a:r>
              <a:rPr lang="en-US" sz="20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standardize</a:t>
            </a:r>
            <a:r>
              <a:rPr lang="en-US" sz="20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 install, uninstall, logging, user messaging, and exit handling.</a:t>
            </a:r>
            <a:endParaRPr lang="en-US" dirty="0"/>
          </a:p>
          <a:p>
            <a:pPr marL="177800" indent="-177800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Keep </a:t>
            </a:r>
            <a:r>
              <a:rPr lang="en-US" sz="20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Shell Apps</a:t>
            </a:r>
            <a:r>
              <a:rPr lang="en-US" sz="20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 focused on orchestration, targeting, timing, and state-aware execution.</a:t>
            </a:r>
          </a:p>
          <a:p>
            <a:pPr marL="177800" indent="-177800">
              <a:lnSpc>
                <a:spcPct val="150000"/>
              </a:lnSpc>
              <a:buSzPct val="100000"/>
              <a:buChar char="•"/>
            </a:pPr>
            <a:r>
              <a:rPr lang="en-US" sz="20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This separation makes the application lifecycle easier to test, update, and roll back.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F93B81-2E37-31D1-787C-08C4BB72E029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2851B5F-9825-A168-7434-C57422605C1A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Verdana"/>
                <a:cs typeface="Arial"/>
              </a:rPr>
              <a:t>AUTOMATION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289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67B10-A2C1-7A7D-E5BC-6EC1D5C8E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C7725-D036-4923-7CF7-0419D52921E2}"/>
              </a:ext>
            </a:extLst>
          </p:cNvPr>
          <p:cNvSpPr txBox="1"/>
          <p:nvPr/>
        </p:nvSpPr>
        <p:spPr>
          <a:xfrm>
            <a:off x="186202" y="182589"/>
            <a:ext cx="109778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CEFE4C"/>
                </a:solidFill>
                <a:latin typeface="Arial"/>
                <a:cs typeface="Arial"/>
              </a:rPr>
              <a:t>Example Shell App deployment script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54B33-EE32-7740-B8A7-4ED0DC98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427" y="1164794"/>
            <a:ext cx="7204461" cy="48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251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67998-4407-4669-6940-736877F5A53C}"/>
              </a:ext>
            </a:extLst>
          </p:cNvPr>
          <p:cNvSpPr txBox="1"/>
          <p:nvPr/>
        </p:nvSpPr>
        <p:spPr>
          <a:xfrm>
            <a:off x="156610" y="212181"/>
            <a:ext cx="109778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CEFE4C"/>
                </a:solidFill>
                <a:latin typeface="Arial"/>
                <a:cs typeface="Arial"/>
              </a:rPr>
              <a:t>Example Shell App deployment script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E2529-C2B6-1D80-0AC4-C56664E0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906" y="1081636"/>
            <a:ext cx="6345180" cy="49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114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E0E1D-AD85-974A-D565-471D89624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5F5CCF-A9AD-69CF-45CA-757A7A1D3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216" y="940068"/>
            <a:ext cx="6865764" cy="51332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600D8-8DF6-1D83-C108-1E983AF3A670}"/>
              </a:ext>
            </a:extLst>
          </p:cNvPr>
          <p:cNvSpPr txBox="1"/>
          <p:nvPr/>
        </p:nvSpPr>
        <p:spPr>
          <a:xfrm>
            <a:off x="156610" y="212181"/>
            <a:ext cx="109778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rgbClr val="CEFE4C"/>
                </a:solidFill>
                <a:latin typeface="Arial"/>
                <a:cs typeface="Arial"/>
              </a:rPr>
              <a:t>Example Shell App</a:t>
            </a:r>
            <a:r>
              <a:rPr lang="en-GB" sz="3600" b="1">
                <a:solidFill>
                  <a:srgbClr val="CEFE4C"/>
                </a:solidFill>
                <a:latin typeface="Arial"/>
                <a:cs typeface="Arial"/>
              </a:rPr>
              <a:t> deployment script</a:t>
            </a:r>
          </a:p>
        </p:txBody>
      </p:sp>
    </p:spTree>
    <p:extLst>
      <p:ext uri="{BB962C8B-B14F-4D97-AF65-F5344CB8AC3E}">
        <p14:creationId xmlns:p14="http://schemas.microsoft.com/office/powerpoint/2010/main" val="15173779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9888C-5EB0-78EF-A274-17C53C7BE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1B182-2D13-4EF8-21DA-7D279A1D6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234" y="384676"/>
            <a:ext cx="7289412" cy="55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48D20-AAA6-F12C-A220-B83A6A795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C7AA3-208E-DF3F-2153-518AB0CA8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20" y="158582"/>
            <a:ext cx="7769760" cy="59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1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6568EF-2F0D-C119-FBBD-DDC0C58B2D2D}"/>
              </a:ext>
            </a:extLst>
          </p:cNvPr>
          <p:cNvSpPr txBox="1"/>
          <p:nvPr/>
        </p:nvSpPr>
        <p:spPr>
          <a:xfrm>
            <a:off x="3365781" y="2035514"/>
            <a:ext cx="5755038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3800" b="1">
                <a:solidFill>
                  <a:schemeClr val="bg1"/>
                </a:solidFill>
                <a:latin typeface="Arial"/>
                <a:cs typeface="Arial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948702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D522DF8-80C2-5275-D55B-9F2BE7CCAAE3}"/>
              </a:ext>
            </a:extLst>
          </p:cNvPr>
          <p:cNvSpPr txBox="1"/>
          <p:nvPr/>
        </p:nvSpPr>
        <p:spPr>
          <a:xfrm>
            <a:off x="635000" y="355600"/>
            <a:ext cx="10922000" cy="5588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</a:rPr>
              <a:t>Shell App feature release timeline</a:t>
            </a:r>
            <a:endParaRPr lang="en-US" sz="3600" b="1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" name="Sub">
            <a:extLst>
              <a:ext uri="{FF2B5EF4-FFF2-40B4-BE49-F238E27FC236}">
                <a16:creationId xmlns:a16="http://schemas.microsoft.com/office/drawing/2014/main" id="{8B17A757-55F2-5500-1B58-6B37D0EEE3EA}"/>
              </a:ext>
            </a:extLst>
          </p:cNvPr>
          <p:cNvSpPr txBox="1"/>
          <p:nvPr/>
        </p:nvSpPr>
        <p:spPr>
          <a:xfrm>
            <a:off x="635000" y="914400"/>
            <a:ext cx="10922000" cy="2540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>
              <a:buNone/>
            </a:pPr>
            <a:r>
              <a:rPr lang="en-US" sz="1400" err="1">
                <a:solidFill>
                  <a:schemeClr val="accent2"/>
                </a:solidFill>
                <a:latin typeface="Arial"/>
              </a:rPr>
              <a:t>Nerdio</a:t>
            </a:r>
            <a:r>
              <a:rPr lang="en-US" sz="1400">
                <a:solidFill>
                  <a:schemeClr val="accent2"/>
                </a:solidFill>
                <a:latin typeface="Arial"/>
              </a:rPr>
              <a:t> Manager for Enterprise  |  Unified Application Management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TL">
            <a:extLst>
              <a:ext uri="{FF2B5EF4-FFF2-40B4-BE49-F238E27FC236}">
                <a16:creationId xmlns:a16="http://schemas.microsoft.com/office/drawing/2014/main" id="{C604C6F8-B8F4-5028-5157-0ABFEFBEC86D}"/>
              </a:ext>
            </a:extLst>
          </p:cNvPr>
          <p:cNvSpPr/>
          <p:nvPr/>
        </p:nvSpPr>
        <p:spPr>
          <a:xfrm>
            <a:off x="1270000" y="3556000"/>
            <a:ext cx="9652000" cy="0"/>
          </a:xfrm>
          <a:prstGeom prst="line">
            <a:avLst/>
          </a:prstGeom>
          <a:ln w="25400">
            <a:solidFill>
              <a:srgbClr val="55555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D0">
            <a:extLst>
              <a:ext uri="{FF2B5EF4-FFF2-40B4-BE49-F238E27FC236}">
                <a16:creationId xmlns:a16="http://schemas.microsoft.com/office/drawing/2014/main" id="{A42B711F-EA21-2303-CA17-AABCA090F6B0}"/>
              </a:ext>
            </a:extLst>
          </p:cNvPr>
          <p:cNvSpPr/>
          <p:nvPr/>
        </p:nvSpPr>
        <p:spPr>
          <a:xfrm>
            <a:off x="1397000" y="3429000"/>
            <a:ext cx="254000" cy="254000"/>
          </a:xfrm>
          <a:prstGeom prst="ellipse">
            <a:avLst/>
          </a:prstGeom>
          <a:solidFill>
            <a:srgbClr val="FF6B3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C0">
            <a:extLst>
              <a:ext uri="{FF2B5EF4-FFF2-40B4-BE49-F238E27FC236}">
                <a16:creationId xmlns:a16="http://schemas.microsoft.com/office/drawing/2014/main" id="{BD1E5B1A-738B-79AD-FA4B-F8A913A426F9}"/>
              </a:ext>
            </a:extLst>
          </p:cNvPr>
          <p:cNvSpPr/>
          <p:nvPr/>
        </p:nvSpPr>
        <p:spPr>
          <a:xfrm>
            <a:off x="1524000" y="3048000"/>
            <a:ext cx="0" cy="381000"/>
          </a:xfrm>
          <a:prstGeom prst="line">
            <a:avLst/>
          </a:prstGeom>
          <a:ln w="12700">
            <a:solidFill>
              <a:srgbClr val="FF6B3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P0">
            <a:extLst>
              <a:ext uri="{FF2B5EF4-FFF2-40B4-BE49-F238E27FC236}">
                <a16:creationId xmlns:a16="http://schemas.microsoft.com/office/drawing/2014/main" id="{3D61C1B2-50EA-63BB-7E74-09397E707C02}"/>
              </a:ext>
            </a:extLst>
          </p:cNvPr>
          <p:cNvSpPr/>
          <p:nvPr/>
        </p:nvSpPr>
        <p:spPr>
          <a:xfrm>
            <a:off x="1143000" y="2743200"/>
            <a:ext cx="762000" cy="279400"/>
          </a:xfrm>
          <a:prstGeom prst="roundRect">
            <a:avLst>
              <a:gd name="adj" fmla="val 30000"/>
            </a:avLst>
          </a:prstGeom>
          <a:solidFill>
            <a:srgbClr val="8B3A0F"/>
          </a:solidFill>
          <a:ln w="0"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400" b="1">
                <a:solidFill>
                  <a:srgbClr val="FEFFFF"/>
                </a:solidFill>
                <a:latin typeface="Arial"/>
              </a:rPr>
              <a:t>v6.0</a:t>
            </a:r>
          </a:p>
        </p:txBody>
      </p:sp>
      <p:sp>
        <p:nvSpPr>
          <p:cNvPr id="8" name="Dt0">
            <a:extLst>
              <a:ext uri="{FF2B5EF4-FFF2-40B4-BE49-F238E27FC236}">
                <a16:creationId xmlns:a16="http://schemas.microsoft.com/office/drawing/2014/main" id="{7B1D8B8D-3D1D-A5D6-C646-A7B2AC1F857F}"/>
              </a:ext>
            </a:extLst>
          </p:cNvPr>
          <p:cNvSpPr txBox="1"/>
          <p:nvPr/>
        </p:nvSpPr>
        <p:spPr>
          <a:xfrm>
            <a:off x="889000" y="2489200"/>
            <a:ext cx="1270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400">
                <a:solidFill>
                  <a:srgbClr val="C0C0C0"/>
                </a:solidFill>
                <a:latin typeface="Arial"/>
              </a:rPr>
              <a:t>Apr 2024</a:t>
            </a:r>
          </a:p>
        </p:txBody>
      </p:sp>
      <p:sp>
        <p:nvSpPr>
          <p:cNvPr id="10" name="F0">
            <a:extLst>
              <a:ext uri="{FF2B5EF4-FFF2-40B4-BE49-F238E27FC236}">
                <a16:creationId xmlns:a16="http://schemas.microsoft.com/office/drawing/2014/main" id="{7E3EACC5-539E-8AD2-6EDF-C7E20B6D7A6C}"/>
              </a:ext>
            </a:extLst>
          </p:cNvPr>
          <p:cNvSpPr txBox="1"/>
          <p:nvPr/>
        </p:nvSpPr>
        <p:spPr>
          <a:xfrm>
            <a:off x="825500" y="1930400"/>
            <a:ext cx="1397000" cy="5334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Shell Apps</a:t>
            </a:r>
          </a:p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introduced</a:t>
            </a:r>
          </a:p>
        </p:txBody>
      </p:sp>
      <p:sp>
        <p:nvSpPr>
          <p:cNvPr id="11" name="D1">
            <a:extLst>
              <a:ext uri="{FF2B5EF4-FFF2-40B4-BE49-F238E27FC236}">
                <a16:creationId xmlns:a16="http://schemas.microsoft.com/office/drawing/2014/main" id="{3D90707B-F726-7D98-971A-E7A0095FFF7A}"/>
              </a:ext>
            </a:extLst>
          </p:cNvPr>
          <p:cNvSpPr/>
          <p:nvPr/>
        </p:nvSpPr>
        <p:spPr>
          <a:xfrm>
            <a:off x="2921000" y="3429000"/>
            <a:ext cx="254000" cy="254000"/>
          </a:xfrm>
          <a:prstGeom prst="ellipse">
            <a:avLst/>
          </a:prstGeom>
          <a:solidFill>
            <a:srgbClr val="00B4D8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C1">
            <a:extLst>
              <a:ext uri="{FF2B5EF4-FFF2-40B4-BE49-F238E27FC236}">
                <a16:creationId xmlns:a16="http://schemas.microsoft.com/office/drawing/2014/main" id="{FF5A0AC0-BFBB-CFBA-8B4C-40C55410BB7D}"/>
              </a:ext>
            </a:extLst>
          </p:cNvPr>
          <p:cNvSpPr/>
          <p:nvPr/>
        </p:nvSpPr>
        <p:spPr>
          <a:xfrm>
            <a:off x="3048000" y="3683000"/>
            <a:ext cx="0" cy="381000"/>
          </a:xfrm>
          <a:prstGeom prst="line">
            <a:avLst/>
          </a:prstGeom>
          <a:ln w="12700">
            <a:solidFill>
              <a:srgbClr val="00B4D8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1">
            <a:extLst>
              <a:ext uri="{FF2B5EF4-FFF2-40B4-BE49-F238E27FC236}">
                <a16:creationId xmlns:a16="http://schemas.microsoft.com/office/drawing/2014/main" id="{19173BFC-E600-3F00-5094-035C7634AFD7}"/>
              </a:ext>
            </a:extLst>
          </p:cNvPr>
          <p:cNvSpPr/>
          <p:nvPr/>
        </p:nvSpPr>
        <p:spPr>
          <a:xfrm>
            <a:off x="2667000" y="4089400"/>
            <a:ext cx="762000" cy="279400"/>
          </a:xfrm>
          <a:prstGeom prst="roundRect">
            <a:avLst>
              <a:gd name="adj" fmla="val 30000"/>
            </a:avLst>
          </a:prstGeom>
          <a:solidFill>
            <a:srgbClr val="005F73"/>
          </a:solidFill>
          <a:ln w="0"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400" b="1">
                <a:solidFill>
                  <a:srgbClr val="FEFFFF"/>
                </a:solidFill>
                <a:latin typeface="Arial"/>
              </a:rPr>
              <a:t>v6.1</a:t>
            </a:r>
          </a:p>
        </p:txBody>
      </p:sp>
      <p:sp>
        <p:nvSpPr>
          <p:cNvPr id="14" name="Dt1">
            <a:extLst>
              <a:ext uri="{FF2B5EF4-FFF2-40B4-BE49-F238E27FC236}">
                <a16:creationId xmlns:a16="http://schemas.microsoft.com/office/drawing/2014/main" id="{FF17CFA1-13E3-B861-15A8-262C848B48D2}"/>
              </a:ext>
            </a:extLst>
          </p:cNvPr>
          <p:cNvSpPr txBox="1"/>
          <p:nvPr/>
        </p:nvSpPr>
        <p:spPr>
          <a:xfrm>
            <a:off x="2413000" y="4394200"/>
            <a:ext cx="1270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400">
                <a:solidFill>
                  <a:srgbClr val="C0C0C0"/>
                </a:solidFill>
                <a:latin typeface="Arial"/>
              </a:rPr>
              <a:t>Jun 2024</a:t>
            </a:r>
          </a:p>
        </p:txBody>
      </p:sp>
      <p:sp>
        <p:nvSpPr>
          <p:cNvPr id="16" name="F1">
            <a:extLst>
              <a:ext uri="{FF2B5EF4-FFF2-40B4-BE49-F238E27FC236}">
                <a16:creationId xmlns:a16="http://schemas.microsoft.com/office/drawing/2014/main" id="{8943D044-47F0-808D-510D-D82B8272FB9B}"/>
              </a:ext>
            </a:extLst>
          </p:cNvPr>
          <p:cNvSpPr txBox="1"/>
          <p:nvPr/>
        </p:nvSpPr>
        <p:spPr>
          <a:xfrm>
            <a:off x="2349500" y="4648200"/>
            <a:ext cx="1397000" cy="5334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Secure</a:t>
            </a:r>
          </a:p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variables</a:t>
            </a:r>
          </a:p>
        </p:txBody>
      </p:sp>
      <p:sp>
        <p:nvSpPr>
          <p:cNvPr id="17" name="D2">
            <a:extLst>
              <a:ext uri="{FF2B5EF4-FFF2-40B4-BE49-F238E27FC236}">
                <a16:creationId xmlns:a16="http://schemas.microsoft.com/office/drawing/2014/main" id="{806C14C8-80B0-7AD8-14B0-6511A5D20923}"/>
              </a:ext>
            </a:extLst>
          </p:cNvPr>
          <p:cNvSpPr/>
          <p:nvPr/>
        </p:nvSpPr>
        <p:spPr>
          <a:xfrm>
            <a:off x="4445000" y="3429000"/>
            <a:ext cx="254000" cy="254000"/>
          </a:xfrm>
          <a:prstGeom prst="ellipse">
            <a:avLst/>
          </a:prstGeom>
          <a:solidFill>
            <a:srgbClr val="FF6B3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C2">
            <a:extLst>
              <a:ext uri="{FF2B5EF4-FFF2-40B4-BE49-F238E27FC236}">
                <a16:creationId xmlns:a16="http://schemas.microsoft.com/office/drawing/2014/main" id="{7AFA5144-21EF-4FF2-8DFB-8FCEA33215D3}"/>
              </a:ext>
            </a:extLst>
          </p:cNvPr>
          <p:cNvSpPr/>
          <p:nvPr/>
        </p:nvSpPr>
        <p:spPr>
          <a:xfrm>
            <a:off x="4572000" y="3048000"/>
            <a:ext cx="0" cy="381000"/>
          </a:xfrm>
          <a:prstGeom prst="line">
            <a:avLst/>
          </a:prstGeom>
          <a:ln w="12700">
            <a:solidFill>
              <a:srgbClr val="FF6B3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P2">
            <a:extLst>
              <a:ext uri="{FF2B5EF4-FFF2-40B4-BE49-F238E27FC236}">
                <a16:creationId xmlns:a16="http://schemas.microsoft.com/office/drawing/2014/main" id="{A342CAF9-CAF0-51D3-209B-FB0E4401ADB5}"/>
              </a:ext>
            </a:extLst>
          </p:cNvPr>
          <p:cNvSpPr/>
          <p:nvPr/>
        </p:nvSpPr>
        <p:spPr>
          <a:xfrm>
            <a:off x="4191000" y="2743200"/>
            <a:ext cx="762000" cy="279400"/>
          </a:xfrm>
          <a:prstGeom prst="roundRect">
            <a:avLst>
              <a:gd name="adj" fmla="val 30000"/>
            </a:avLst>
          </a:prstGeom>
          <a:solidFill>
            <a:srgbClr val="8B3A0F"/>
          </a:solidFill>
          <a:ln w="0"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400" b="1">
                <a:solidFill>
                  <a:srgbClr val="FEFFFF"/>
                </a:solidFill>
                <a:latin typeface="Arial"/>
              </a:rPr>
              <a:t>v6.2</a:t>
            </a:r>
          </a:p>
        </p:txBody>
      </p:sp>
      <p:sp>
        <p:nvSpPr>
          <p:cNvPr id="20" name="Dt2">
            <a:extLst>
              <a:ext uri="{FF2B5EF4-FFF2-40B4-BE49-F238E27FC236}">
                <a16:creationId xmlns:a16="http://schemas.microsoft.com/office/drawing/2014/main" id="{E9A89A52-863E-3865-24A5-56B67B400758}"/>
              </a:ext>
            </a:extLst>
          </p:cNvPr>
          <p:cNvSpPr txBox="1"/>
          <p:nvPr/>
        </p:nvSpPr>
        <p:spPr>
          <a:xfrm>
            <a:off x="3937000" y="2489200"/>
            <a:ext cx="1270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400">
                <a:solidFill>
                  <a:srgbClr val="C0C0C0"/>
                </a:solidFill>
                <a:latin typeface="Arial"/>
              </a:rPr>
              <a:t>Aug 2024</a:t>
            </a:r>
          </a:p>
        </p:txBody>
      </p:sp>
      <p:sp>
        <p:nvSpPr>
          <p:cNvPr id="22" name="F2">
            <a:extLst>
              <a:ext uri="{FF2B5EF4-FFF2-40B4-BE49-F238E27FC236}">
                <a16:creationId xmlns:a16="http://schemas.microsoft.com/office/drawing/2014/main" id="{C00D28E6-CE60-79F9-5292-F366CB3B8D0D}"/>
              </a:ext>
            </a:extLst>
          </p:cNvPr>
          <p:cNvSpPr txBox="1"/>
          <p:nvPr/>
        </p:nvSpPr>
        <p:spPr>
          <a:xfrm>
            <a:off x="3873500" y="1930400"/>
            <a:ext cx="1397000" cy="5334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.ZIP archive</a:t>
            </a:r>
          </a:p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support</a:t>
            </a:r>
          </a:p>
        </p:txBody>
      </p:sp>
      <p:sp>
        <p:nvSpPr>
          <p:cNvPr id="23" name="D3">
            <a:extLst>
              <a:ext uri="{FF2B5EF4-FFF2-40B4-BE49-F238E27FC236}">
                <a16:creationId xmlns:a16="http://schemas.microsoft.com/office/drawing/2014/main" id="{03BF9619-6449-695E-0BC7-45C1DE66D0FF}"/>
              </a:ext>
            </a:extLst>
          </p:cNvPr>
          <p:cNvSpPr/>
          <p:nvPr/>
        </p:nvSpPr>
        <p:spPr>
          <a:xfrm>
            <a:off x="5969000" y="3429000"/>
            <a:ext cx="254000" cy="254000"/>
          </a:xfrm>
          <a:prstGeom prst="ellipse">
            <a:avLst/>
          </a:prstGeom>
          <a:solidFill>
            <a:srgbClr val="00B4D8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C3">
            <a:extLst>
              <a:ext uri="{FF2B5EF4-FFF2-40B4-BE49-F238E27FC236}">
                <a16:creationId xmlns:a16="http://schemas.microsoft.com/office/drawing/2014/main" id="{8EF0CDD9-B8C1-1D1B-F47E-938794A7DF46}"/>
              </a:ext>
            </a:extLst>
          </p:cNvPr>
          <p:cNvSpPr/>
          <p:nvPr/>
        </p:nvSpPr>
        <p:spPr>
          <a:xfrm>
            <a:off x="6096000" y="3683000"/>
            <a:ext cx="0" cy="381000"/>
          </a:xfrm>
          <a:prstGeom prst="line">
            <a:avLst/>
          </a:prstGeom>
          <a:ln w="12700">
            <a:solidFill>
              <a:srgbClr val="00B4D8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P3">
            <a:extLst>
              <a:ext uri="{FF2B5EF4-FFF2-40B4-BE49-F238E27FC236}">
                <a16:creationId xmlns:a16="http://schemas.microsoft.com/office/drawing/2014/main" id="{0399A729-6639-7BEA-2557-CFC86AE45AD7}"/>
              </a:ext>
            </a:extLst>
          </p:cNvPr>
          <p:cNvSpPr/>
          <p:nvPr/>
        </p:nvSpPr>
        <p:spPr>
          <a:xfrm>
            <a:off x="5715000" y="4089400"/>
            <a:ext cx="762000" cy="279400"/>
          </a:xfrm>
          <a:prstGeom prst="roundRect">
            <a:avLst>
              <a:gd name="adj" fmla="val 30000"/>
            </a:avLst>
          </a:prstGeom>
          <a:solidFill>
            <a:srgbClr val="005F73"/>
          </a:solidFill>
          <a:ln w="0"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400" b="1">
                <a:solidFill>
                  <a:srgbClr val="FEFFFF"/>
                </a:solidFill>
                <a:latin typeface="Arial"/>
              </a:rPr>
              <a:t>v6.6</a:t>
            </a:r>
          </a:p>
        </p:txBody>
      </p:sp>
      <p:sp>
        <p:nvSpPr>
          <p:cNvPr id="26" name="Dt3">
            <a:extLst>
              <a:ext uri="{FF2B5EF4-FFF2-40B4-BE49-F238E27FC236}">
                <a16:creationId xmlns:a16="http://schemas.microsoft.com/office/drawing/2014/main" id="{7DFF5F31-0DE7-EBB3-B134-5A9062F7C840}"/>
              </a:ext>
            </a:extLst>
          </p:cNvPr>
          <p:cNvSpPr txBox="1"/>
          <p:nvPr/>
        </p:nvSpPr>
        <p:spPr>
          <a:xfrm>
            <a:off x="5461000" y="4394200"/>
            <a:ext cx="1270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400">
                <a:solidFill>
                  <a:srgbClr val="C0C0C0"/>
                </a:solidFill>
                <a:latin typeface="Arial"/>
              </a:rPr>
              <a:t>Dec 2024</a:t>
            </a:r>
          </a:p>
        </p:txBody>
      </p:sp>
      <p:sp>
        <p:nvSpPr>
          <p:cNvPr id="28" name="F3">
            <a:extLst>
              <a:ext uri="{FF2B5EF4-FFF2-40B4-BE49-F238E27FC236}">
                <a16:creationId xmlns:a16="http://schemas.microsoft.com/office/drawing/2014/main" id="{43DDDB3D-89ED-3E67-5564-02C5A4A08C59}"/>
              </a:ext>
            </a:extLst>
          </p:cNvPr>
          <p:cNvSpPr txBox="1"/>
          <p:nvPr/>
        </p:nvSpPr>
        <p:spPr>
          <a:xfrm>
            <a:off x="5397500" y="4648200"/>
            <a:ext cx="1397000" cy="5334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Versioning</a:t>
            </a:r>
          </a:p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support</a:t>
            </a:r>
          </a:p>
        </p:txBody>
      </p:sp>
      <p:sp>
        <p:nvSpPr>
          <p:cNvPr id="29" name="D4">
            <a:extLst>
              <a:ext uri="{FF2B5EF4-FFF2-40B4-BE49-F238E27FC236}">
                <a16:creationId xmlns:a16="http://schemas.microsoft.com/office/drawing/2014/main" id="{6D9C0122-2BBC-DCB3-D9B1-0E3A53B47E04}"/>
              </a:ext>
            </a:extLst>
          </p:cNvPr>
          <p:cNvSpPr/>
          <p:nvPr/>
        </p:nvSpPr>
        <p:spPr>
          <a:xfrm>
            <a:off x="7493000" y="3429000"/>
            <a:ext cx="254000" cy="254000"/>
          </a:xfrm>
          <a:prstGeom prst="ellipse">
            <a:avLst/>
          </a:prstGeom>
          <a:solidFill>
            <a:srgbClr val="FF6B3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C4">
            <a:extLst>
              <a:ext uri="{FF2B5EF4-FFF2-40B4-BE49-F238E27FC236}">
                <a16:creationId xmlns:a16="http://schemas.microsoft.com/office/drawing/2014/main" id="{8DFF6827-1397-4BC6-AA09-6AF314E0E8DC}"/>
              </a:ext>
            </a:extLst>
          </p:cNvPr>
          <p:cNvSpPr/>
          <p:nvPr/>
        </p:nvSpPr>
        <p:spPr>
          <a:xfrm>
            <a:off x="7620000" y="3048000"/>
            <a:ext cx="0" cy="381000"/>
          </a:xfrm>
          <a:prstGeom prst="line">
            <a:avLst/>
          </a:prstGeom>
          <a:ln w="12700">
            <a:solidFill>
              <a:srgbClr val="FF6B3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P4">
            <a:extLst>
              <a:ext uri="{FF2B5EF4-FFF2-40B4-BE49-F238E27FC236}">
                <a16:creationId xmlns:a16="http://schemas.microsoft.com/office/drawing/2014/main" id="{B1AAFADA-8017-5F17-8E45-8EDBE90B2457}"/>
              </a:ext>
            </a:extLst>
          </p:cNvPr>
          <p:cNvSpPr/>
          <p:nvPr/>
        </p:nvSpPr>
        <p:spPr>
          <a:xfrm>
            <a:off x="7239000" y="2743200"/>
            <a:ext cx="762000" cy="279400"/>
          </a:xfrm>
          <a:prstGeom prst="roundRect">
            <a:avLst>
              <a:gd name="adj" fmla="val 30000"/>
            </a:avLst>
          </a:prstGeom>
          <a:solidFill>
            <a:srgbClr val="8B3A0F"/>
          </a:solidFill>
          <a:ln w="0"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400" b="1">
                <a:solidFill>
                  <a:srgbClr val="FEFFFF"/>
                </a:solidFill>
                <a:latin typeface="Arial"/>
              </a:rPr>
              <a:t>v7.2</a:t>
            </a:r>
          </a:p>
        </p:txBody>
      </p:sp>
      <p:sp>
        <p:nvSpPr>
          <p:cNvPr id="32" name="Dt4">
            <a:extLst>
              <a:ext uri="{FF2B5EF4-FFF2-40B4-BE49-F238E27FC236}">
                <a16:creationId xmlns:a16="http://schemas.microsoft.com/office/drawing/2014/main" id="{FD4C83B3-F6C4-DFF5-707C-3383C23A65F4}"/>
              </a:ext>
            </a:extLst>
          </p:cNvPr>
          <p:cNvSpPr txBox="1"/>
          <p:nvPr/>
        </p:nvSpPr>
        <p:spPr>
          <a:xfrm>
            <a:off x="6985000" y="2489200"/>
            <a:ext cx="1270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400">
                <a:solidFill>
                  <a:srgbClr val="C0C0C0"/>
                </a:solidFill>
                <a:latin typeface="Arial"/>
              </a:rPr>
              <a:t>Aug 2025</a:t>
            </a:r>
          </a:p>
        </p:txBody>
      </p:sp>
      <p:sp>
        <p:nvSpPr>
          <p:cNvPr id="34" name="F4">
            <a:extLst>
              <a:ext uri="{FF2B5EF4-FFF2-40B4-BE49-F238E27FC236}">
                <a16:creationId xmlns:a16="http://schemas.microsoft.com/office/drawing/2014/main" id="{5A7B8647-727F-74EE-A40C-626CF275C109}"/>
              </a:ext>
            </a:extLst>
          </p:cNvPr>
          <p:cNvSpPr txBox="1"/>
          <p:nvPr/>
        </p:nvSpPr>
        <p:spPr>
          <a:xfrm>
            <a:off x="6921500" y="1930400"/>
            <a:ext cx="1397000" cy="5334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REST API</a:t>
            </a:r>
          </a:p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endpoints</a:t>
            </a:r>
          </a:p>
        </p:txBody>
      </p:sp>
      <p:sp>
        <p:nvSpPr>
          <p:cNvPr id="35" name="D5">
            <a:extLst>
              <a:ext uri="{FF2B5EF4-FFF2-40B4-BE49-F238E27FC236}">
                <a16:creationId xmlns:a16="http://schemas.microsoft.com/office/drawing/2014/main" id="{54AA5794-66E5-022F-507A-0B5CD3760186}"/>
              </a:ext>
            </a:extLst>
          </p:cNvPr>
          <p:cNvSpPr/>
          <p:nvPr/>
        </p:nvSpPr>
        <p:spPr>
          <a:xfrm>
            <a:off x="9017000" y="3429000"/>
            <a:ext cx="254000" cy="254000"/>
          </a:xfrm>
          <a:prstGeom prst="ellipse">
            <a:avLst/>
          </a:prstGeom>
          <a:solidFill>
            <a:srgbClr val="00B4D8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C5">
            <a:extLst>
              <a:ext uri="{FF2B5EF4-FFF2-40B4-BE49-F238E27FC236}">
                <a16:creationId xmlns:a16="http://schemas.microsoft.com/office/drawing/2014/main" id="{2F998D88-36E2-7D1B-930D-6D923D845AC3}"/>
              </a:ext>
            </a:extLst>
          </p:cNvPr>
          <p:cNvSpPr/>
          <p:nvPr/>
        </p:nvSpPr>
        <p:spPr>
          <a:xfrm>
            <a:off x="9144000" y="3683000"/>
            <a:ext cx="0" cy="381000"/>
          </a:xfrm>
          <a:prstGeom prst="line">
            <a:avLst/>
          </a:prstGeom>
          <a:ln w="12700">
            <a:solidFill>
              <a:srgbClr val="00B4D8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P5">
            <a:extLst>
              <a:ext uri="{FF2B5EF4-FFF2-40B4-BE49-F238E27FC236}">
                <a16:creationId xmlns:a16="http://schemas.microsoft.com/office/drawing/2014/main" id="{727CBA8B-8C63-24F7-2A13-EB2BF4EFC5CF}"/>
              </a:ext>
            </a:extLst>
          </p:cNvPr>
          <p:cNvSpPr/>
          <p:nvPr/>
        </p:nvSpPr>
        <p:spPr>
          <a:xfrm>
            <a:off x="8763000" y="4089400"/>
            <a:ext cx="762000" cy="279400"/>
          </a:xfrm>
          <a:prstGeom prst="roundRect">
            <a:avLst>
              <a:gd name="adj" fmla="val 30000"/>
            </a:avLst>
          </a:prstGeom>
          <a:solidFill>
            <a:srgbClr val="005F73"/>
          </a:solidFill>
          <a:ln w="0"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400" b="1">
                <a:solidFill>
                  <a:srgbClr val="FEFFFF"/>
                </a:solidFill>
                <a:latin typeface="Arial"/>
              </a:rPr>
              <a:t>v7.5</a:t>
            </a:r>
          </a:p>
        </p:txBody>
      </p:sp>
      <p:sp>
        <p:nvSpPr>
          <p:cNvPr id="38" name="Dt5">
            <a:extLst>
              <a:ext uri="{FF2B5EF4-FFF2-40B4-BE49-F238E27FC236}">
                <a16:creationId xmlns:a16="http://schemas.microsoft.com/office/drawing/2014/main" id="{938167F3-DBC0-EE8B-A308-9E36556CC2A6}"/>
              </a:ext>
            </a:extLst>
          </p:cNvPr>
          <p:cNvSpPr txBox="1"/>
          <p:nvPr/>
        </p:nvSpPr>
        <p:spPr>
          <a:xfrm>
            <a:off x="8509000" y="4394200"/>
            <a:ext cx="1270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400">
                <a:solidFill>
                  <a:srgbClr val="C0C0C0"/>
                </a:solidFill>
                <a:latin typeface="Arial"/>
              </a:rPr>
              <a:t>Nov 2025</a:t>
            </a:r>
          </a:p>
        </p:txBody>
      </p:sp>
      <p:sp>
        <p:nvSpPr>
          <p:cNvPr id="40" name="F5">
            <a:extLst>
              <a:ext uri="{FF2B5EF4-FFF2-40B4-BE49-F238E27FC236}">
                <a16:creationId xmlns:a16="http://schemas.microsoft.com/office/drawing/2014/main" id="{36A46DE7-6A65-49BF-B9D9-9CF1B239DD0F}"/>
              </a:ext>
            </a:extLst>
          </p:cNvPr>
          <p:cNvSpPr txBox="1"/>
          <p:nvPr/>
        </p:nvSpPr>
        <p:spPr>
          <a:xfrm>
            <a:off x="8445500" y="4648200"/>
            <a:ext cx="1397000" cy="5334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Sorting &amp;</a:t>
            </a:r>
          </a:p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max versions</a:t>
            </a:r>
          </a:p>
        </p:txBody>
      </p:sp>
      <p:sp>
        <p:nvSpPr>
          <p:cNvPr id="41" name="D6">
            <a:extLst>
              <a:ext uri="{FF2B5EF4-FFF2-40B4-BE49-F238E27FC236}">
                <a16:creationId xmlns:a16="http://schemas.microsoft.com/office/drawing/2014/main" id="{1A33B23B-A728-11A2-2832-57508562B189}"/>
              </a:ext>
            </a:extLst>
          </p:cNvPr>
          <p:cNvSpPr/>
          <p:nvPr/>
        </p:nvSpPr>
        <p:spPr>
          <a:xfrm>
            <a:off x="10541000" y="3429000"/>
            <a:ext cx="254000" cy="254000"/>
          </a:xfrm>
          <a:prstGeom prst="ellipse">
            <a:avLst/>
          </a:prstGeom>
          <a:solidFill>
            <a:srgbClr val="FF6B3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" name="C6">
            <a:extLst>
              <a:ext uri="{FF2B5EF4-FFF2-40B4-BE49-F238E27FC236}">
                <a16:creationId xmlns:a16="http://schemas.microsoft.com/office/drawing/2014/main" id="{A54CF2CD-C3C1-035E-416D-C13A37548BC3}"/>
              </a:ext>
            </a:extLst>
          </p:cNvPr>
          <p:cNvSpPr/>
          <p:nvPr/>
        </p:nvSpPr>
        <p:spPr>
          <a:xfrm>
            <a:off x="10668000" y="3048000"/>
            <a:ext cx="0" cy="381000"/>
          </a:xfrm>
          <a:prstGeom prst="line">
            <a:avLst/>
          </a:prstGeom>
          <a:ln w="12700">
            <a:solidFill>
              <a:srgbClr val="FF6B3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6">
            <a:extLst>
              <a:ext uri="{FF2B5EF4-FFF2-40B4-BE49-F238E27FC236}">
                <a16:creationId xmlns:a16="http://schemas.microsoft.com/office/drawing/2014/main" id="{49CE3D7A-75F7-FEC6-53D1-1A163C831F77}"/>
              </a:ext>
            </a:extLst>
          </p:cNvPr>
          <p:cNvSpPr/>
          <p:nvPr/>
        </p:nvSpPr>
        <p:spPr>
          <a:xfrm>
            <a:off x="10287000" y="2743200"/>
            <a:ext cx="762000" cy="279400"/>
          </a:xfrm>
          <a:prstGeom prst="roundRect">
            <a:avLst>
              <a:gd name="adj" fmla="val 30000"/>
            </a:avLst>
          </a:prstGeom>
          <a:solidFill>
            <a:srgbClr val="8B3A0F"/>
          </a:solidFill>
          <a:ln w="0"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400" b="1">
                <a:solidFill>
                  <a:srgbClr val="FEFFFF"/>
                </a:solidFill>
                <a:latin typeface="Arial"/>
              </a:rPr>
              <a:t>v7.7</a:t>
            </a:r>
          </a:p>
        </p:txBody>
      </p:sp>
      <p:sp>
        <p:nvSpPr>
          <p:cNvPr id="44" name="Dt6">
            <a:extLst>
              <a:ext uri="{FF2B5EF4-FFF2-40B4-BE49-F238E27FC236}">
                <a16:creationId xmlns:a16="http://schemas.microsoft.com/office/drawing/2014/main" id="{886E2828-6CFF-69FE-2D53-8FB3DEE77E0A}"/>
              </a:ext>
            </a:extLst>
          </p:cNvPr>
          <p:cNvSpPr txBox="1"/>
          <p:nvPr/>
        </p:nvSpPr>
        <p:spPr>
          <a:xfrm>
            <a:off x="10033000" y="2489200"/>
            <a:ext cx="1270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400">
                <a:solidFill>
                  <a:srgbClr val="C0C0C0"/>
                </a:solidFill>
                <a:latin typeface="Arial"/>
              </a:rPr>
              <a:t>Apr 2026</a:t>
            </a:r>
          </a:p>
        </p:txBody>
      </p:sp>
      <p:sp>
        <p:nvSpPr>
          <p:cNvPr id="46" name="F6">
            <a:extLst>
              <a:ext uri="{FF2B5EF4-FFF2-40B4-BE49-F238E27FC236}">
                <a16:creationId xmlns:a16="http://schemas.microsoft.com/office/drawing/2014/main" id="{FACA55B7-CA7F-CF67-AD17-4DCB712F43E3}"/>
              </a:ext>
            </a:extLst>
          </p:cNvPr>
          <p:cNvSpPr txBox="1"/>
          <p:nvPr/>
        </p:nvSpPr>
        <p:spPr>
          <a:xfrm>
            <a:off x="9969500" y="1930400"/>
            <a:ext cx="1397000" cy="5334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Bulk</a:t>
            </a:r>
          </a:p>
          <a:p>
            <a:pPr algn="ctr">
              <a:lnSpc>
                <a:spcPts val="1500"/>
              </a:lnSpc>
              <a:buNone/>
            </a:pPr>
            <a:r>
              <a:rPr lang="en-US" sz="1400">
                <a:solidFill>
                  <a:srgbClr val="FEFFFF"/>
                </a:solidFill>
                <a:latin typeface="Arial"/>
              </a:rPr>
              <a:t>actions</a:t>
            </a:r>
          </a:p>
        </p:txBody>
      </p:sp>
      <p:sp>
        <p:nvSpPr>
          <p:cNvPr id="47" name="Footer">
            <a:extLst>
              <a:ext uri="{FF2B5EF4-FFF2-40B4-BE49-F238E27FC236}">
                <a16:creationId xmlns:a16="http://schemas.microsoft.com/office/drawing/2014/main" id="{C836D089-A257-4887-213B-BF410568037E}"/>
              </a:ext>
            </a:extLst>
          </p:cNvPr>
          <p:cNvSpPr txBox="1"/>
          <p:nvPr/>
        </p:nvSpPr>
        <p:spPr>
          <a:xfrm>
            <a:off x="635000" y="6299200"/>
            <a:ext cx="5715000" cy="2540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l">
              <a:buNone/>
            </a:pPr>
            <a:r>
              <a:rPr lang="en-US" sz="1400" i="1">
                <a:solidFill>
                  <a:srgbClr val="555555"/>
                </a:solidFill>
                <a:latin typeface="Arial"/>
              </a:rPr>
              <a:t>Source: Nerdio NME Release Notes</a:t>
            </a:r>
          </a:p>
        </p:txBody>
      </p:sp>
    </p:spTree>
    <p:extLst>
      <p:ext uri="{BB962C8B-B14F-4D97-AF65-F5344CB8AC3E}">
        <p14:creationId xmlns:p14="http://schemas.microsoft.com/office/powerpoint/2010/main" val="25236402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73A8B370-5142-FCDF-12AE-F3BEC5C1B59E}"/>
              </a:ext>
            </a:extLst>
          </p:cNvPr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F46901"/>
          </a:solidFill>
          <a:ln w="12700">
            <a:solidFill>
              <a:srgbClr val="F4690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894637E6-A085-5D64-CA3E-3DD177C8E59C}"/>
              </a:ext>
            </a:extLst>
          </p:cNvPr>
          <p:cNvSpPr/>
          <p:nvPr/>
        </p:nvSpPr>
        <p:spPr>
          <a:xfrm>
            <a:off x="482057" y="744067"/>
            <a:ext cx="11221966" cy="603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 pitchFamily="34" charset="-122"/>
                <a:cs typeface="Arial"/>
              </a:rPr>
              <a:t>Packaging standards that scale with a small team</a:t>
            </a:r>
            <a:endParaRPr lang="en-US" sz="360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9DCE1001-04C9-2568-7751-01835170E846}"/>
              </a:ext>
            </a:extLst>
          </p:cNvPr>
          <p:cNvSpPr/>
          <p:nvPr/>
        </p:nvSpPr>
        <p:spPr>
          <a:xfrm>
            <a:off x="950059" y="1869193"/>
            <a:ext cx="3657600" cy="3671510"/>
          </a:xfrm>
          <a:prstGeom prst="roundRect">
            <a:avLst>
              <a:gd name="adj" fmla="val 1500"/>
            </a:avLst>
          </a:prstGeom>
          <a:solidFill>
            <a:srgbClr val="19103F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AAE306A5-15ED-AA98-3314-0CFB4D5A9693}"/>
              </a:ext>
            </a:extLst>
          </p:cNvPr>
          <p:cNvSpPr/>
          <p:nvPr/>
        </p:nvSpPr>
        <p:spPr>
          <a:xfrm>
            <a:off x="1097280" y="2187901"/>
            <a:ext cx="3177022" cy="4335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CCFF4E"/>
                </a:solidFill>
                <a:latin typeface="Arial"/>
                <a:cs typeface="Arial"/>
              </a:rPr>
              <a:t>Recommended package structure</a:t>
            </a:r>
            <a:endParaRPr lang="en-US" sz="2400" b="1">
              <a:latin typeface="Arial"/>
              <a:cs typeface="Arial"/>
            </a:endParaRPr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96699DAE-1FF4-4AD8-54B6-1E336AC5CD75}"/>
              </a:ext>
            </a:extLst>
          </p:cNvPr>
          <p:cNvSpPr/>
          <p:nvPr/>
        </p:nvSpPr>
        <p:spPr>
          <a:xfrm>
            <a:off x="1097280" y="2821323"/>
            <a:ext cx="3366708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>
                <a:solidFill>
                  <a:srgbClr val="FEFFFF"/>
                </a:solidFill>
                <a:latin typeface="Arial"/>
                <a:cs typeface="Arial"/>
              </a:rPr>
              <a:t>• Source files</a:t>
            </a:r>
            <a:endParaRPr lang="en-US" sz="17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>
                <a:solidFill>
                  <a:srgbClr val="FEFFFF"/>
                </a:solidFill>
                <a:latin typeface="Arial"/>
                <a:cs typeface="Arial"/>
              </a:rPr>
              <a:t>• Deploy-Application.ps1</a:t>
            </a:r>
            <a:endParaRPr lang="en-US" sz="17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>
                <a:solidFill>
                  <a:srgbClr val="FEFFFF"/>
                </a:solidFill>
                <a:latin typeface="Arial"/>
                <a:cs typeface="Arial"/>
              </a:rPr>
              <a:t>• Detection logic</a:t>
            </a:r>
            <a:endParaRPr lang="en-US" sz="17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>
                <a:solidFill>
                  <a:srgbClr val="FEFFFF"/>
                </a:solidFill>
                <a:latin typeface="Arial"/>
                <a:cs typeface="Arial"/>
              </a:rPr>
              <a:t>• Parameters/transforms</a:t>
            </a:r>
            <a:endParaRPr lang="en-US" sz="17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>
                <a:solidFill>
                  <a:srgbClr val="FEFFFF"/>
                </a:solidFill>
                <a:latin typeface="Arial"/>
                <a:cs typeface="Arial"/>
              </a:rPr>
              <a:t>• Logging and return-code map</a:t>
            </a:r>
            <a:endParaRPr lang="en-US" sz="17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>
                <a:solidFill>
                  <a:srgbClr val="FEFFFF"/>
                </a:solidFill>
                <a:latin typeface="Arial"/>
                <a:cs typeface="Arial"/>
              </a:rPr>
              <a:t>• Version metadata</a:t>
            </a:r>
            <a:endParaRPr lang="en-US" sz="1700">
              <a:latin typeface="Arial"/>
              <a:cs typeface="Arial"/>
            </a:endParaRP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5047C535-47D4-687C-6863-7431A843AE6C}"/>
              </a:ext>
            </a:extLst>
          </p:cNvPr>
          <p:cNvSpPr/>
          <p:nvPr/>
        </p:nvSpPr>
        <p:spPr>
          <a:xfrm>
            <a:off x="4846320" y="1869193"/>
            <a:ext cx="6446520" cy="3671510"/>
          </a:xfrm>
          <a:prstGeom prst="roundRect">
            <a:avLst>
              <a:gd name="adj" fmla="val 1250"/>
            </a:avLst>
          </a:prstGeom>
          <a:solidFill>
            <a:srgbClr val="19103F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A5F76F2C-6FC3-3852-5990-4DE3A95D1929}"/>
              </a:ext>
            </a:extLst>
          </p:cNvPr>
          <p:cNvSpPr/>
          <p:nvPr/>
        </p:nvSpPr>
        <p:spPr>
          <a:xfrm>
            <a:off x="5072345" y="2017746"/>
            <a:ext cx="5706566" cy="381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F46901"/>
                </a:solidFill>
                <a:latin typeface="Arial"/>
                <a:cs typeface="Arial"/>
              </a:rPr>
              <a:t>Engineering guardrails</a:t>
            </a:r>
            <a:endParaRPr lang="en-US" sz="2400" b="1">
              <a:latin typeface="Arial"/>
              <a:cs typeface="Arial"/>
            </a:endParaRPr>
          </a:p>
        </p:txBody>
      </p:sp>
      <p:sp>
        <p:nvSpPr>
          <p:cNvPr id="10" name="Text 10">
            <a:extLst>
              <a:ext uri="{FF2B5EF4-FFF2-40B4-BE49-F238E27FC236}">
                <a16:creationId xmlns:a16="http://schemas.microsoft.com/office/drawing/2014/main" id="{039E744E-C031-E282-B0C7-7988A19A6CAF}"/>
              </a:ext>
            </a:extLst>
          </p:cNvPr>
          <p:cNvSpPr/>
          <p:nvPr/>
        </p:nvSpPr>
        <p:spPr>
          <a:xfrm>
            <a:off x="5074920" y="2589320"/>
            <a:ext cx="5669280" cy="30175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177800" indent="-177800">
              <a:lnSpc>
                <a:spcPct val="150000"/>
              </a:lnSpc>
              <a:buSzPct val="100000"/>
              <a:buChar char="•"/>
            </a:pPr>
            <a:r>
              <a:rPr lang="en-US" sz="17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Separate core apps from optional or ring-based apps.</a:t>
            </a:r>
            <a:endParaRPr lang="en-US"/>
          </a:p>
          <a:p>
            <a:pPr marL="177800" indent="-177800">
              <a:lnSpc>
                <a:spcPct val="150000"/>
              </a:lnSpc>
              <a:buSzPct val="100000"/>
              <a:buChar char="•"/>
            </a:pPr>
            <a:r>
              <a:rPr lang="en-US" sz="17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Use consistent detection logic so reruns are safe and idempotent.</a:t>
            </a:r>
            <a:endParaRPr lang="en-US" sz="1700">
              <a:solidFill>
                <a:srgbClr val="FEFFFF"/>
              </a:solidFill>
              <a:latin typeface="Arial" pitchFamily="34" charset="-122"/>
              <a:ea typeface="Arial" pitchFamily="34" charset="-122"/>
              <a:cs typeface="Arial"/>
            </a:endParaRPr>
          </a:p>
          <a:p>
            <a:pPr marL="177800" indent="-177800">
              <a:lnSpc>
                <a:spcPct val="150000"/>
              </a:lnSpc>
              <a:buSzPct val="100000"/>
              <a:buChar char="•"/>
            </a:pPr>
            <a:r>
              <a:rPr lang="en-US" sz="17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Track versioning in the package, not in the image.</a:t>
            </a:r>
            <a:endParaRPr lang="en-US" sz="1700">
              <a:solidFill>
                <a:srgbClr val="FEFFFF"/>
              </a:solidFill>
              <a:latin typeface="Arial" pitchFamily="34" charset="-122"/>
              <a:ea typeface="Arial" pitchFamily="34" charset="-122"/>
              <a:cs typeface="Arial"/>
            </a:endParaRPr>
          </a:p>
          <a:p>
            <a:pPr marL="177800" indent="-177800">
              <a:lnSpc>
                <a:spcPct val="150000"/>
              </a:lnSpc>
              <a:buSzPct val="100000"/>
              <a:buChar char="•"/>
            </a:pPr>
            <a:r>
              <a:rPr lang="en-US" sz="17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Pilot on a small host subset before broad rollout.</a:t>
            </a:r>
            <a:endParaRPr lang="en-US" sz="1700">
              <a:solidFill>
                <a:srgbClr val="FEFFFF"/>
              </a:solidFill>
              <a:latin typeface="Arial" pitchFamily="34" charset="-122"/>
              <a:ea typeface="Arial" pitchFamily="34" charset="-122"/>
              <a:cs typeface="Arial"/>
            </a:endParaRPr>
          </a:p>
          <a:p>
            <a:pPr marL="177800" indent="-177800">
              <a:lnSpc>
                <a:spcPct val="150000"/>
              </a:lnSpc>
              <a:buSzPct val="100000"/>
              <a:buChar char="•"/>
            </a:pPr>
            <a:r>
              <a:rPr lang="en-US" sz="17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Treat registry fixes and configuration changes as packaged artifacts, too.</a:t>
            </a:r>
            <a:endParaRPr lang="en-US" sz="170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277AD8-A7AB-D0DB-D708-0CF2C0FBDADA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44B0375-5942-9325-E5D3-5111F6B3B895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Verdana"/>
                <a:cs typeface="Arial"/>
              </a:rPr>
              <a:t>APPLICATION LIFECYCLE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378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029174-8FE5-D3FF-B8D3-2402767286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WHO ARE WE?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16EA70-87D4-A559-05F7-0F5B576B12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Neil McLoughlin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2C3A59-8629-383D-D25A-0653B2728A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Principal Technical Account Manager, Nerdio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6F1D42F-DD35-E96E-F4D6-413B9665AE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0" b="30"/>
          <a:stretch>
            <a:fillRect/>
          </a:stretch>
        </p:blipFill>
        <p:spPr>
          <a:prstGeom prst="roundRect">
            <a:avLst>
              <a:gd name="adj" fmla="val 10963"/>
            </a:avLst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BE339-5802-0988-57D9-D73C2715EF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Dave McCormack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59C72B-7C7C-5DA3-60B8-59C9C22672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Lead DevOps Engineer, KPMG UK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66A3F5-B87D-F3E8-EFF7-D09F9C77A7F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2E095-1404-B4BD-DD16-C1A1BB857B4C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rcRect t="13" b="13"/>
          <a:stretch/>
        </p:blipFill>
        <p:spPr>
          <a:xfrm>
            <a:off x="6860202" y="1355425"/>
            <a:ext cx="2638478" cy="2637788"/>
          </a:xfrm>
          <a:prstGeom prst="roundRect">
            <a:avLst>
              <a:gd name="adj" fmla="val 10963"/>
            </a:avLst>
          </a:prstGeom>
        </p:spPr>
      </p:pic>
    </p:spTree>
    <p:extLst>
      <p:ext uri="{BB962C8B-B14F-4D97-AF65-F5344CB8AC3E}">
        <p14:creationId xmlns:p14="http://schemas.microsoft.com/office/powerpoint/2010/main" val="2857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C0B57998-3F8F-A48B-188E-BC12EEDB9C49}"/>
              </a:ext>
            </a:extLst>
          </p:cNvPr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F46901"/>
          </a:solidFill>
          <a:ln w="12700">
            <a:solidFill>
              <a:srgbClr val="F4690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5281FDE4-2039-22CD-13D1-AAB1F9E010C6}"/>
              </a:ext>
            </a:extLst>
          </p:cNvPr>
          <p:cNvSpPr/>
          <p:nvPr/>
        </p:nvSpPr>
        <p:spPr>
          <a:xfrm>
            <a:off x="312317" y="1019630"/>
            <a:ext cx="10104859" cy="818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 pitchFamily="34" charset="-122"/>
                <a:cs typeface="Arial"/>
              </a:rPr>
              <a:t>Windows 10 to Windows 11: the migration sequence that kept things manageable</a:t>
            </a:r>
            <a:endParaRPr lang="en-US" sz="360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D9B491D5-F6CB-36C5-074E-11C65DEACED5}"/>
              </a:ext>
            </a:extLst>
          </p:cNvPr>
          <p:cNvSpPr/>
          <p:nvPr/>
        </p:nvSpPr>
        <p:spPr>
          <a:xfrm>
            <a:off x="535768" y="3037939"/>
            <a:ext cx="1664208" cy="2011680"/>
          </a:xfrm>
          <a:prstGeom prst="roundRect">
            <a:avLst>
              <a:gd name="adj" fmla="val 2747"/>
            </a:avLst>
          </a:prstGeom>
          <a:solidFill>
            <a:srgbClr val="19103F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5B179EF5-2367-F27C-27E1-293D2074DE47}"/>
              </a:ext>
            </a:extLst>
          </p:cNvPr>
          <p:cNvSpPr/>
          <p:nvPr/>
        </p:nvSpPr>
        <p:spPr>
          <a:xfrm>
            <a:off x="1157560" y="2489299"/>
            <a:ext cx="411480" cy="411480"/>
          </a:xfrm>
          <a:prstGeom prst="ellipse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8EA7EDEB-8203-CDEE-2290-CF32BC66176C}"/>
              </a:ext>
            </a:extLst>
          </p:cNvPr>
          <p:cNvSpPr/>
          <p:nvPr/>
        </p:nvSpPr>
        <p:spPr>
          <a:xfrm>
            <a:off x="1285576" y="2617315"/>
            <a:ext cx="146304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120936"/>
                </a:solidFill>
              </a:rPr>
              <a:t>1</a:t>
            </a:r>
            <a:endParaRPr lang="en-US" sz="1400"/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E201F82B-11C9-3080-18D9-C737D5145B4B}"/>
              </a:ext>
            </a:extLst>
          </p:cNvPr>
          <p:cNvSpPr/>
          <p:nvPr/>
        </p:nvSpPr>
        <p:spPr>
          <a:xfrm>
            <a:off x="663784" y="3385411"/>
            <a:ext cx="1408176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>
                <a:solidFill>
                  <a:srgbClr val="FEFFFF"/>
                </a:solidFill>
              </a:rPr>
              <a:t>Start with a clean Windows 11 AVD baseline</a:t>
            </a:r>
            <a:endParaRPr lang="en-US" sz="1500"/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ACD65122-4574-59A2-C687-B3670F081AB0}"/>
              </a:ext>
            </a:extLst>
          </p:cNvPr>
          <p:cNvSpPr/>
          <p:nvPr/>
        </p:nvSpPr>
        <p:spPr>
          <a:xfrm>
            <a:off x="2199976" y="4025491"/>
            <a:ext cx="320040" cy="0"/>
          </a:xfrm>
          <a:prstGeom prst="line">
            <a:avLst/>
          </a:prstGeom>
          <a:noFill/>
          <a:ln w="12700">
            <a:solidFill>
              <a:schemeClr val="accent6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10">
            <a:extLst>
              <a:ext uri="{FF2B5EF4-FFF2-40B4-BE49-F238E27FC236}">
                <a16:creationId xmlns:a16="http://schemas.microsoft.com/office/drawing/2014/main" id="{3242221A-3116-C0A1-9653-18FD847B7FC2}"/>
              </a:ext>
            </a:extLst>
          </p:cNvPr>
          <p:cNvSpPr/>
          <p:nvPr/>
        </p:nvSpPr>
        <p:spPr>
          <a:xfrm>
            <a:off x="2410288" y="3037939"/>
            <a:ext cx="1664208" cy="2011680"/>
          </a:xfrm>
          <a:prstGeom prst="roundRect">
            <a:avLst>
              <a:gd name="adj" fmla="val 2747"/>
            </a:avLst>
          </a:prstGeom>
          <a:solidFill>
            <a:srgbClr val="1E1547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Shape 11">
            <a:extLst>
              <a:ext uri="{FF2B5EF4-FFF2-40B4-BE49-F238E27FC236}">
                <a16:creationId xmlns:a16="http://schemas.microsoft.com/office/drawing/2014/main" id="{62EA4BB7-734A-930B-4638-C5A479DD7A40}"/>
              </a:ext>
            </a:extLst>
          </p:cNvPr>
          <p:cNvSpPr/>
          <p:nvPr/>
        </p:nvSpPr>
        <p:spPr>
          <a:xfrm>
            <a:off x="3032080" y="2489299"/>
            <a:ext cx="411480" cy="411480"/>
          </a:xfrm>
          <a:prstGeom prst="ellipse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5DB1021A-4F3A-7517-2325-75C97D5E47C1}"/>
              </a:ext>
            </a:extLst>
          </p:cNvPr>
          <p:cNvSpPr/>
          <p:nvPr/>
        </p:nvSpPr>
        <p:spPr>
          <a:xfrm>
            <a:off x="3160096" y="2617315"/>
            <a:ext cx="146304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120936"/>
                </a:solidFill>
              </a:rPr>
              <a:t>2</a:t>
            </a:r>
            <a:endParaRPr lang="en-US" sz="1400"/>
          </a:p>
        </p:txBody>
      </p:sp>
      <p:sp>
        <p:nvSpPr>
          <p:cNvPr id="13" name="Text 13">
            <a:extLst>
              <a:ext uri="{FF2B5EF4-FFF2-40B4-BE49-F238E27FC236}">
                <a16:creationId xmlns:a16="http://schemas.microsoft.com/office/drawing/2014/main" id="{1863210B-0D43-B006-4E33-51FB7A980E4F}"/>
              </a:ext>
            </a:extLst>
          </p:cNvPr>
          <p:cNvSpPr/>
          <p:nvPr/>
        </p:nvSpPr>
        <p:spPr>
          <a:xfrm>
            <a:off x="2538304" y="3385411"/>
            <a:ext cx="1408176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EFFFF"/>
                </a:solidFill>
              </a:rPr>
              <a:t>Move identity and profile strategy to Entra ID/</a:t>
            </a:r>
            <a:r>
              <a:rPr lang="en-US" sz="1500" b="1" dirty="0" err="1">
                <a:solidFill>
                  <a:srgbClr val="FEFFFF"/>
                </a:solidFill>
              </a:rPr>
              <a:t>FSLogix</a:t>
            </a:r>
            <a:r>
              <a:rPr lang="en-US" sz="1500" b="1" dirty="0">
                <a:solidFill>
                  <a:srgbClr val="FEFFFF"/>
                </a:solidFill>
              </a:rPr>
              <a:t> aligned model</a:t>
            </a:r>
            <a:endParaRPr lang="en-US" sz="1500" dirty="0"/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5EE461F0-96D1-607F-0640-4BE2E1733403}"/>
              </a:ext>
            </a:extLst>
          </p:cNvPr>
          <p:cNvSpPr/>
          <p:nvPr/>
        </p:nvSpPr>
        <p:spPr>
          <a:xfrm>
            <a:off x="4074496" y="4025491"/>
            <a:ext cx="320040" cy="0"/>
          </a:xfrm>
          <a:prstGeom prst="line">
            <a:avLst/>
          </a:prstGeom>
          <a:noFill/>
          <a:ln w="12700">
            <a:solidFill>
              <a:schemeClr val="accent6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15" name="Shape 15">
            <a:extLst>
              <a:ext uri="{FF2B5EF4-FFF2-40B4-BE49-F238E27FC236}">
                <a16:creationId xmlns:a16="http://schemas.microsoft.com/office/drawing/2014/main" id="{F8FF9AE9-3D4D-2886-B457-407399D5C293}"/>
              </a:ext>
            </a:extLst>
          </p:cNvPr>
          <p:cNvSpPr/>
          <p:nvPr/>
        </p:nvSpPr>
        <p:spPr>
          <a:xfrm>
            <a:off x="4284808" y="3037939"/>
            <a:ext cx="1664208" cy="2011680"/>
          </a:xfrm>
          <a:prstGeom prst="roundRect">
            <a:avLst>
              <a:gd name="adj" fmla="val 2747"/>
            </a:avLst>
          </a:prstGeom>
          <a:solidFill>
            <a:srgbClr val="19103F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Shape 16">
            <a:extLst>
              <a:ext uri="{FF2B5EF4-FFF2-40B4-BE49-F238E27FC236}">
                <a16:creationId xmlns:a16="http://schemas.microsoft.com/office/drawing/2014/main" id="{D89ED77D-188B-7919-8705-DD1723F6A652}"/>
              </a:ext>
            </a:extLst>
          </p:cNvPr>
          <p:cNvSpPr/>
          <p:nvPr/>
        </p:nvSpPr>
        <p:spPr>
          <a:xfrm>
            <a:off x="4906600" y="2489299"/>
            <a:ext cx="411480" cy="411480"/>
          </a:xfrm>
          <a:prstGeom prst="ellipse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7">
            <a:extLst>
              <a:ext uri="{FF2B5EF4-FFF2-40B4-BE49-F238E27FC236}">
                <a16:creationId xmlns:a16="http://schemas.microsoft.com/office/drawing/2014/main" id="{556609DB-368E-73A2-5C49-A4D4B3EBF09E}"/>
              </a:ext>
            </a:extLst>
          </p:cNvPr>
          <p:cNvSpPr/>
          <p:nvPr/>
        </p:nvSpPr>
        <p:spPr>
          <a:xfrm>
            <a:off x="5034616" y="2617315"/>
            <a:ext cx="146304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120936"/>
                </a:solidFill>
              </a:rPr>
              <a:t>3</a:t>
            </a:r>
            <a:endParaRPr lang="en-US" sz="1400"/>
          </a:p>
        </p:txBody>
      </p:sp>
      <p:sp>
        <p:nvSpPr>
          <p:cNvPr id="18" name="Text 18">
            <a:extLst>
              <a:ext uri="{FF2B5EF4-FFF2-40B4-BE49-F238E27FC236}">
                <a16:creationId xmlns:a16="http://schemas.microsoft.com/office/drawing/2014/main" id="{FBF51E5F-A081-55F4-04D1-0C83621EEF1B}"/>
              </a:ext>
            </a:extLst>
          </p:cNvPr>
          <p:cNvSpPr/>
          <p:nvPr/>
        </p:nvSpPr>
        <p:spPr>
          <a:xfrm>
            <a:off x="4412824" y="3385411"/>
            <a:ext cx="1408176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>
                <a:solidFill>
                  <a:srgbClr val="FEFFFF"/>
                </a:solidFill>
              </a:rPr>
              <a:t>Define personal and multi-session core application sets</a:t>
            </a:r>
            <a:endParaRPr lang="en-US" sz="1500"/>
          </a:p>
        </p:txBody>
      </p:sp>
      <p:sp>
        <p:nvSpPr>
          <p:cNvPr id="19" name="Shape 19">
            <a:extLst>
              <a:ext uri="{FF2B5EF4-FFF2-40B4-BE49-F238E27FC236}">
                <a16:creationId xmlns:a16="http://schemas.microsoft.com/office/drawing/2014/main" id="{8803E0D3-285E-6BD2-28A1-65FC206F02CD}"/>
              </a:ext>
            </a:extLst>
          </p:cNvPr>
          <p:cNvSpPr/>
          <p:nvPr/>
        </p:nvSpPr>
        <p:spPr>
          <a:xfrm>
            <a:off x="5949016" y="4025491"/>
            <a:ext cx="320040" cy="0"/>
          </a:xfrm>
          <a:prstGeom prst="line">
            <a:avLst/>
          </a:prstGeom>
          <a:noFill/>
          <a:ln w="12700">
            <a:solidFill>
              <a:schemeClr val="accent6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20" name="Shape 20">
            <a:extLst>
              <a:ext uri="{FF2B5EF4-FFF2-40B4-BE49-F238E27FC236}">
                <a16:creationId xmlns:a16="http://schemas.microsoft.com/office/drawing/2014/main" id="{01AD6163-9A94-BBEA-B302-7FBF45ED39CF}"/>
              </a:ext>
            </a:extLst>
          </p:cNvPr>
          <p:cNvSpPr/>
          <p:nvPr/>
        </p:nvSpPr>
        <p:spPr>
          <a:xfrm>
            <a:off x="6159328" y="3037939"/>
            <a:ext cx="1664208" cy="2011680"/>
          </a:xfrm>
          <a:prstGeom prst="roundRect">
            <a:avLst>
              <a:gd name="adj" fmla="val 2747"/>
            </a:avLst>
          </a:prstGeom>
          <a:solidFill>
            <a:srgbClr val="1E1547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Shape 21">
            <a:extLst>
              <a:ext uri="{FF2B5EF4-FFF2-40B4-BE49-F238E27FC236}">
                <a16:creationId xmlns:a16="http://schemas.microsoft.com/office/drawing/2014/main" id="{F8FFF30C-54E6-FEED-94F9-8368B97A06C3}"/>
              </a:ext>
            </a:extLst>
          </p:cNvPr>
          <p:cNvSpPr/>
          <p:nvPr/>
        </p:nvSpPr>
        <p:spPr>
          <a:xfrm>
            <a:off x="6781120" y="2489299"/>
            <a:ext cx="411480" cy="411480"/>
          </a:xfrm>
          <a:prstGeom prst="ellipse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2">
            <a:extLst>
              <a:ext uri="{FF2B5EF4-FFF2-40B4-BE49-F238E27FC236}">
                <a16:creationId xmlns:a16="http://schemas.microsoft.com/office/drawing/2014/main" id="{5FB3BB47-C56D-CC8E-81FB-2A237F964644}"/>
              </a:ext>
            </a:extLst>
          </p:cNvPr>
          <p:cNvSpPr/>
          <p:nvPr/>
        </p:nvSpPr>
        <p:spPr>
          <a:xfrm>
            <a:off x="6909136" y="2617315"/>
            <a:ext cx="146304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120936"/>
                </a:solidFill>
              </a:rPr>
              <a:t>4</a:t>
            </a:r>
            <a:endParaRPr lang="en-US" sz="1400"/>
          </a:p>
        </p:txBody>
      </p:sp>
      <p:sp>
        <p:nvSpPr>
          <p:cNvPr id="23" name="Text 23">
            <a:extLst>
              <a:ext uri="{FF2B5EF4-FFF2-40B4-BE49-F238E27FC236}">
                <a16:creationId xmlns:a16="http://schemas.microsoft.com/office/drawing/2014/main" id="{B411D13F-8DE8-B185-1A54-87B83A158C3D}"/>
              </a:ext>
            </a:extLst>
          </p:cNvPr>
          <p:cNvSpPr/>
          <p:nvPr/>
        </p:nvSpPr>
        <p:spPr>
          <a:xfrm>
            <a:off x="6287344" y="3385411"/>
            <a:ext cx="1408176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dirty="0">
                <a:solidFill>
                  <a:srgbClr val="FEFFFF"/>
                </a:solidFill>
              </a:rPr>
              <a:t>Package apps for </a:t>
            </a:r>
            <a:r>
              <a:rPr lang="en-US" sz="1500" b="1">
                <a:solidFill>
                  <a:srgbClr val="FEFFFF"/>
                </a:solidFill>
              </a:rPr>
              <a:t>Shell Apps</a:t>
            </a:r>
            <a:r>
              <a:rPr lang="en-US" sz="1500" b="1" dirty="0">
                <a:solidFill>
                  <a:srgbClr val="FEFFFF"/>
                </a:solidFill>
              </a:rPr>
              <a:t> orchestration</a:t>
            </a:r>
            <a:endParaRPr lang="en-US" sz="1500" dirty="0"/>
          </a:p>
        </p:txBody>
      </p:sp>
      <p:sp>
        <p:nvSpPr>
          <p:cNvPr id="24" name="Shape 24">
            <a:extLst>
              <a:ext uri="{FF2B5EF4-FFF2-40B4-BE49-F238E27FC236}">
                <a16:creationId xmlns:a16="http://schemas.microsoft.com/office/drawing/2014/main" id="{1A878407-5BE8-4698-06D8-BB4CA4BB085C}"/>
              </a:ext>
            </a:extLst>
          </p:cNvPr>
          <p:cNvSpPr/>
          <p:nvPr/>
        </p:nvSpPr>
        <p:spPr>
          <a:xfrm>
            <a:off x="7823536" y="4025491"/>
            <a:ext cx="320040" cy="0"/>
          </a:xfrm>
          <a:prstGeom prst="line">
            <a:avLst/>
          </a:prstGeom>
          <a:noFill/>
          <a:ln w="12700">
            <a:solidFill>
              <a:schemeClr val="accent6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25" name="Shape 25">
            <a:extLst>
              <a:ext uri="{FF2B5EF4-FFF2-40B4-BE49-F238E27FC236}">
                <a16:creationId xmlns:a16="http://schemas.microsoft.com/office/drawing/2014/main" id="{EC0CAAA6-9C3A-834A-6D32-53C997FD4825}"/>
              </a:ext>
            </a:extLst>
          </p:cNvPr>
          <p:cNvSpPr/>
          <p:nvPr/>
        </p:nvSpPr>
        <p:spPr>
          <a:xfrm>
            <a:off x="8033848" y="3037939"/>
            <a:ext cx="1664208" cy="2011680"/>
          </a:xfrm>
          <a:prstGeom prst="roundRect">
            <a:avLst>
              <a:gd name="adj" fmla="val 2747"/>
            </a:avLst>
          </a:prstGeom>
          <a:solidFill>
            <a:srgbClr val="19103F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Shape 26">
            <a:extLst>
              <a:ext uri="{FF2B5EF4-FFF2-40B4-BE49-F238E27FC236}">
                <a16:creationId xmlns:a16="http://schemas.microsoft.com/office/drawing/2014/main" id="{09D692F2-E77E-C508-D0FC-34FBF937B1F2}"/>
              </a:ext>
            </a:extLst>
          </p:cNvPr>
          <p:cNvSpPr/>
          <p:nvPr/>
        </p:nvSpPr>
        <p:spPr>
          <a:xfrm>
            <a:off x="8655640" y="2489299"/>
            <a:ext cx="411480" cy="411480"/>
          </a:xfrm>
          <a:prstGeom prst="ellipse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Text 27">
            <a:extLst>
              <a:ext uri="{FF2B5EF4-FFF2-40B4-BE49-F238E27FC236}">
                <a16:creationId xmlns:a16="http://schemas.microsoft.com/office/drawing/2014/main" id="{1597949C-AFDB-59B7-A653-8CAB7D49C391}"/>
              </a:ext>
            </a:extLst>
          </p:cNvPr>
          <p:cNvSpPr/>
          <p:nvPr/>
        </p:nvSpPr>
        <p:spPr>
          <a:xfrm>
            <a:off x="8783656" y="2617315"/>
            <a:ext cx="146304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120936"/>
                </a:solidFill>
              </a:rPr>
              <a:t>5</a:t>
            </a:r>
            <a:endParaRPr lang="en-US" sz="1400"/>
          </a:p>
        </p:txBody>
      </p:sp>
      <p:sp>
        <p:nvSpPr>
          <p:cNvPr id="28" name="Text 28">
            <a:extLst>
              <a:ext uri="{FF2B5EF4-FFF2-40B4-BE49-F238E27FC236}">
                <a16:creationId xmlns:a16="http://schemas.microsoft.com/office/drawing/2014/main" id="{FD20D385-3DD4-54F6-7435-CDF67E1C4377}"/>
              </a:ext>
            </a:extLst>
          </p:cNvPr>
          <p:cNvSpPr/>
          <p:nvPr/>
        </p:nvSpPr>
        <p:spPr>
          <a:xfrm>
            <a:off x="8161864" y="3385411"/>
            <a:ext cx="1408176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>
                <a:solidFill>
                  <a:srgbClr val="FEFFFF"/>
                </a:solidFill>
              </a:rPr>
              <a:t>Pilot, measure deployment times, and tune problem apps</a:t>
            </a:r>
            <a:endParaRPr lang="en-US" sz="1500"/>
          </a:p>
        </p:txBody>
      </p:sp>
      <p:sp>
        <p:nvSpPr>
          <p:cNvPr id="29" name="Shape 29">
            <a:extLst>
              <a:ext uri="{FF2B5EF4-FFF2-40B4-BE49-F238E27FC236}">
                <a16:creationId xmlns:a16="http://schemas.microsoft.com/office/drawing/2014/main" id="{E6D3B017-AEC8-60B0-6177-722A8EB8BE37}"/>
              </a:ext>
            </a:extLst>
          </p:cNvPr>
          <p:cNvSpPr/>
          <p:nvPr/>
        </p:nvSpPr>
        <p:spPr>
          <a:xfrm>
            <a:off x="9698056" y="4025491"/>
            <a:ext cx="320040" cy="0"/>
          </a:xfrm>
          <a:prstGeom prst="line">
            <a:avLst/>
          </a:prstGeom>
          <a:noFill/>
          <a:ln w="12700">
            <a:solidFill>
              <a:schemeClr val="accent6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30" name="Shape 30">
            <a:extLst>
              <a:ext uri="{FF2B5EF4-FFF2-40B4-BE49-F238E27FC236}">
                <a16:creationId xmlns:a16="http://schemas.microsoft.com/office/drawing/2014/main" id="{479D4E88-2EF6-4ED8-72ED-D8EA52C7A4BF}"/>
              </a:ext>
            </a:extLst>
          </p:cNvPr>
          <p:cNvSpPr/>
          <p:nvPr/>
        </p:nvSpPr>
        <p:spPr>
          <a:xfrm>
            <a:off x="9908368" y="3037939"/>
            <a:ext cx="1664208" cy="2011680"/>
          </a:xfrm>
          <a:prstGeom prst="roundRect">
            <a:avLst>
              <a:gd name="adj" fmla="val 2747"/>
            </a:avLst>
          </a:prstGeom>
          <a:solidFill>
            <a:srgbClr val="1E1547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Shape 31">
            <a:extLst>
              <a:ext uri="{FF2B5EF4-FFF2-40B4-BE49-F238E27FC236}">
                <a16:creationId xmlns:a16="http://schemas.microsoft.com/office/drawing/2014/main" id="{1564EED4-B8F1-1E06-DF41-104B080FD678}"/>
              </a:ext>
            </a:extLst>
          </p:cNvPr>
          <p:cNvSpPr/>
          <p:nvPr/>
        </p:nvSpPr>
        <p:spPr>
          <a:xfrm>
            <a:off x="10530160" y="2489299"/>
            <a:ext cx="411480" cy="411480"/>
          </a:xfrm>
          <a:prstGeom prst="ellipse">
            <a:avLst/>
          </a:prstGeom>
          <a:solidFill>
            <a:srgbClr val="F46901"/>
          </a:solidFill>
          <a:ln w="12700">
            <a:solidFill>
              <a:srgbClr val="F4690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 32">
            <a:extLst>
              <a:ext uri="{FF2B5EF4-FFF2-40B4-BE49-F238E27FC236}">
                <a16:creationId xmlns:a16="http://schemas.microsoft.com/office/drawing/2014/main" id="{C7AAC6A9-98F8-FC77-F1DA-3A86F901EEA2}"/>
              </a:ext>
            </a:extLst>
          </p:cNvPr>
          <p:cNvSpPr/>
          <p:nvPr/>
        </p:nvSpPr>
        <p:spPr>
          <a:xfrm>
            <a:off x="10658176" y="2617315"/>
            <a:ext cx="146304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FEFFFF"/>
                </a:solidFill>
              </a:rPr>
              <a:t>6</a:t>
            </a:r>
            <a:endParaRPr lang="en-US" sz="1400"/>
          </a:p>
        </p:txBody>
      </p:sp>
      <p:sp>
        <p:nvSpPr>
          <p:cNvPr id="33" name="Text 33">
            <a:extLst>
              <a:ext uri="{FF2B5EF4-FFF2-40B4-BE49-F238E27FC236}">
                <a16:creationId xmlns:a16="http://schemas.microsoft.com/office/drawing/2014/main" id="{0A65DE49-6618-BEAA-7FCB-F40A795468C8}"/>
              </a:ext>
            </a:extLst>
          </p:cNvPr>
          <p:cNvSpPr/>
          <p:nvPr/>
        </p:nvSpPr>
        <p:spPr>
          <a:xfrm>
            <a:off x="10036384" y="3385411"/>
            <a:ext cx="1408176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EFFFF"/>
                </a:solidFill>
              </a:rPr>
              <a:t>Scale out with </a:t>
            </a:r>
            <a:r>
              <a:rPr lang="en-US" sz="1500" b="1">
                <a:solidFill>
                  <a:srgbClr val="FEFFFF"/>
                </a:solidFill>
              </a:rPr>
              <a:t>auto-scale</a:t>
            </a:r>
            <a:r>
              <a:rPr lang="en-US" sz="1500" b="1" dirty="0">
                <a:solidFill>
                  <a:srgbClr val="FEFFFF"/>
                </a:solidFill>
              </a:rPr>
              <a:t> and phased cutover</a:t>
            </a:r>
            <a:endParaRPr lang="en-US" sz="1500" dirty="0"/>
          </a:p>
        </p:txBody>
      </p:sp>
      <p:sp>
        <p:nvSpPr>
          <p:cNvPr id="34" name="Text 34">
            <a:extLst>
              <a:ext uri="{FF2B5EF4-FFF2-40B4-BE49-F238E27FC236}">
                <a16:creationId xmlns:a16="http://schemas.microsoft.com/office/drawing/2014/main" id="{D8A4AD0B-0934-B880-2E78-A235A878D6AF}"/>
              </a:ext>
            </a:extLst>
          </p:cNvPr>
          <p:cNvSpPr/>
          <p:nvPr/>
        </p:nvSpPr>
        <p:spPr>
          <a:xfrm>
            <a:off x="1205139" y="5265939"/>
            <a:ext cx="9692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>
                <a:solidFill>
                  <a:srgbClr val="D9D6E8"/>
                </a:solidFill>
              </a:rPr>
              <a:t>The crucial mindset shift: Migrate the platform and its delivery method together, not as two disconnected projects.</a:t>
            </a:r>
            <a:endParaRPr lang="en-US" sz="1500"/>
          </a:p>
        </p:txBody>
      </p:sp>
      <p:sp>
        <p:nvSpPr>
          <p:cNvPr id="35" name="Text 35">
            <a:extLst>
              <a:ext uri="{FF2B5EF4-FFF2-40B4-BE49-F238E27FC236}">
                <a16:creationId xmlns:a16="http://schemas.microsoft.com/office/drawing/2014/main" id="{007BDF2D-49C4-CEDE-F1DD-24864D850AC2}"/>
              </a:ext>
            </a:extLst>
          </p:cNvPr>
          <p:cNvSpPr/>
          <p:nvPr/>
        </p:nvSpPr>
        <p:spPr>
          <a:xfrm>
            <a:off x="9921240" y="6428232"/>
            <a:ext cx="1783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>
                <a:solidFill>
                  <a:srgbClr val="D9D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NerdioCon 2026</a:t>
            </a:r>
            <a:endParaRPr lang="en-US" sz="9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2D9117-B9A1-C6BF-B515-FED3A094E845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95657E6C-3E28-2845-32C6-CF4D3B948FCE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Verdana"/>
                <a:cs typeface="Arial"/>
              </a:rPr>
              <a:t>MIGRATION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557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>
            <a:extLst>
              <a:ext uri="{FF2B5EF4-FFF2-40B4-BE49-F238E27FC236}">
                <a16:creationId xmlns:a16="http://schemas.microsoft.com/office/drawing/2014/main" id="{A381F290-85EF-B11B-AB6D-019892B0488E}"/>
              </a:ext>
            </a:extLst>
          </p:cNvPr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F46901"/>
          </a:solidFill>
          <a:ln w="12700">
            <a:solidFill>
              <a:srgbClr val="F4690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F63FE7C2-06AB-85D2-FC4C-C125EB81438F}"/>
              </a:ext>
            </a:extLst>
          </p:cNvPr>
          <p:cNvSpPr/>
          <p:nvPr/>
        </p:nvSpPr>
        <p:spPr>
          <a:xfrm>
            <a:off x="289708" y="1002999"/>
            <a:ext cx="936505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CEFE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Operational outcomes: less servicing, more engineering</a:t>
            </a:r>
            <a:endParaRPr lang="en-US" sz="3600" b="1">
              <a:solidFill>
                <a:srgbClr val="CEFE4C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FC147E3-31DB-1B4C-FFD7-BFB8C09D1819}"/>
              </a:ext>
            </a:extLst>
          </p:cNvPr>
          <p:cNvGrpSpPr/>
          <p:nvPr/>
        </p:nvGrpSpPr>
        <p:grpSpPr>
          <a:xfrm>
            <a:off x="705094" y="2127031"/>
            <a:ext cx="10717508" cy="3790974"/>
            <a:chOff x="705094" y="2127031"/>
            <a:chExt cx="10717508" cy="3790974"/>
          </a:xfrm>
        </p:grpSpPr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2EE454FA-FD72-9F3B-3FA1-182742C0499D}"/>
                </a:ext>
              </a:extLst>
            </p:cNvPr>
            <p:cNvSpPr/>
            <p:nvPr/>
          </p:nvSpPr>
          <p:spPr>
            <a:xfrm>
              <a:off x="738918" y="2656051"/>
              <a:ext cx="5158962" cy="3254556"/>
            </a:xfrm>
            <a:prstGeom prst="roundRect">
              <a:avLst>
                <a:gd name="adj" fmla="val 1064"/>
              </a:avLst>
            </a:prstGeom>
            <a:solidFill>
              <a:srgbClr val="19103F"/>
            </a:solidFill>
            <a:ln w="6350">
              <a:solidFill>
                <a:schemeClr val="accent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Shape 6">
              <a:extLst>
                <a:ext uri="{FF2B5EF4-FFF2-40B4-BE49-F238E27FC236}">
                  <a16:creationId xmlns:a16="http://schemas.microsoft.com/office/drawing/2014/main" id="{0301DD67-91A5-969F-DAE1-67FD12B12B39}"/>
                </a:ext>
              </a:extLst>
            </p:cNvPr>
            <p:cNvSpPr/>
            <p:nvPr/>
          </p:nvSpPr>
          <p:spPr>
            <a:xfrm>
              <a:off x="6278436" y="2670847"/>
              <a:ext cx="5144166" cy="3247158"/>
            </a:xfrm>
            <a:prstGeom prst="roundRect">
              <a:avLst>
                <a:gd name="adj" fmla="val 1064"/>
              </a:avLst>
            </a:prstGeom>
            <a:solidFill>
              <a:srgbClr val="19103F"/>
            </a:solidFill>
            <a:ln w="6350">
              <a:solidFill>
                <a:schemeClr val="accent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74119C9C-9150-5DCB-7FC1-D8BA3F212D5B}"/>
                </a:ext>
              </a:extLst>
            </p:cNvPr>
            <p:cNvSpPr/>
            <p:nvPr/>
          </p:nvSpPr>
          <p:spPr>
            <a:xfrm>
              <a:off x="705094" y="2127031"/>
              <a:ext cx="1783080" cy="310896"/>
            </a:xfrm>
            <a:prstGeom prst="roundRect">
              <a:avLst>
                <a:gd name="adj" fmla="val 23529"/>
              </a:avLst>
            </a:prstGeom>
            <a:solidFill>
              <a:srgbClr val="644456"/>
            </a:solidFill>
            <a:ln w="12700">
              <a:solidFill>
                <a:srgbClr val="64445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 8">
              <a:extLst>
                <a:ext uri="{FF2B5EF4-FFF2-40B4-BE49-F238E27FC236}">
                  <a16:creationId xmlns:a16="http://schemas.microsoft.com/office/drawing/2014/main" id="{DEF4069C-02EC-9AC8-86F7-CAEF49CD3FB4}"/>
                </a:ext>
              </a:extLst>
            </p:cNvPr>
            <p:cNvSpPr/>
            <p:nvPr/>
          </p:nvSpPr>
          <p:spPr>
            <a:xfrm>
              <a:off x="750814" y="2181895"/>
              <a:ext cx="169164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>
                  <a:solidFill>
                    <a:srgbClr val="FE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Before</a:t>
              </a:r>
              <a:endParaRPr lang="en-US" sz="1100"/>
            </a:p>
          </p:txBody>
        </p:sp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11214C3F-EBCC-3D78-69AC-B1EE062228F1}"/>
                </a:ext>
              </a:extLst>
            </p:cNvPr>
            <p:cNvSpPr/>
            <p:nvPr/>
          </p:nvSpPr>
          <p:spPr>
            <a:xfrm>
              <a:off x="6237214" y="2127031"/>
              <a:ext cx="1783080" cy="310896"/>
            </a:xfrm>
            <a:prstGeom prst="roundRect">
              <a:avLst>
                <a:gd name="adj" fmla="val 23529"/>
              </a:avLst>
            </a:prstGeom>
            <a:solidFill>
              <a:srgbClr val="CCFF4E"/>
            </a:solidFill>
            <a:ln w="12700">
              <a:solidFill>
                <a:srgbClr val="CCFF4E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10">
              <a:extLst>
                <a:ext uri="{FF2B5EF4-FFF2-40B4-BE49-F238E27FC236}">
                  <a16:creationId xmlns:a16="http://schemas.microsoft.com/office/drawing/2014/main" id="{EDFE8BFE-2B3C-0D7D-BAA5-D16A6F111EF5}"/>
                </a:ext>
              </a:extLst>
            </p:cNvPr>
            <p:cNvSpPr/>
            <p:nvPr/>
          </p:nvSpPr>
          <p:spPr>
            <a:xfrm>
              <a:off x="6282934" y="2181895"/>
              <a:ext cx="169164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>
                  <a:solidFill>
                    <a:srgbClr val="120936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After</a:t>
              </a:r>
              <a:endParaRPr lang="en-US" sz="1100"/>
            </a:p>
          </p:txBody>
        </p:sp>
        <p:sp>
          <p:nvSpPr>
            <p:cNvPr id="12" name="Text 11">
              <a:extLst>
                <a:ext uri="{FF2B5EF4-FFF2-40B4-BE49-F238E27FC236}">
                  <a16:creationId xmlns:a16="http://schemas.microsoft.com/office/drawing/2014/main" id="{29F31134-3ED2-6039-A95D-B2627AB15A59}"/>
                </a:ext>
              </a:extLst>
            </p:cNvPr>
            <p:cNvSpPr/>
            <p:nvPr/>
          </p:nvSpPr>
          <p:spPr>
            <a:xfrm>
              <a:off x="960120" y="2851064"/>
              <a:ext cx="457200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FEFFFF"/>
                  </a:solidFill>
                </a:rPr>
                <a:t>Weekend patch windows and powered-on estates</a:t>
              </a:r>
              <a:endParaRPr lang="en-US" sz="1600"/>
            </a:p>
          </p:txBody>
        </p:sp>
        <p:sp>
          <p:nvSpPr>
            <p:cNvPr id="13" name="Text 12">
              <a:extLst>
                <a:ext uri="{FF2B5EF4-FFF2-40B4-BE49-F238E27FC236}">
                  <a16:creationId xmlns:a16="http://schemas.microsoft.com/office/drawing/2014/main" id="{629B67BC-707E-ED41-5966-DAE701EF683A}"/>
                </a:ext>
              </a:extLst>
            </p:cNvPr>
            <p:cNvSpPr/>
            <p:nvPr/>
          </p:nvSpPr>
          <p:spPr>
            <a:xfrm>
              <a:off x="6492240" y="2851064"/>
              <a:ext cx="3876583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FEFFFF"/>
                  </a:solidFill>
                </a:rPr>
                <a:t>Policy-driven unattended deployment</a:t>
              </a:r>
              <a:endParaRPr lang="en-US" sz="1600"/>
            </a:p>
          </p:txBody>
        </p:sp>
        <p:sp>
          <p:nvSpPr>
            <p:cNvPr id="14" name="Shape 13">
              <a:extLst>
                <a:ext uri="{FF2B5EF4-FFF2-40B4-BE49-F238E27FC236}">
                  <a16:creationId xmlns:a16="http://schemas.microsoft.com/office/drawing/2014/main" id="{344F5742-2B71-B298-6F7D-251FD48EAF3D}"/>
                </a:ext>
              </a:extLst>
            </p:cNvPr>
            <p:cNvSpPr/>
            <p:nvPr/>
          </p:nvSpPr>
          <p:spPr>
            <a:xfrm>
              <a:off x="914400" y="3335370"/>
              <a:ext cx="4754880" cy="0"/>
            </a:xfrm>
            <a:prstGeom prst="line">
              <a:avLst/>
            </a:prstGeom>
            <a:noFill/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Shape 14">
              <a:extLst>
                <a:ext uri="{FF2B5EF4-FFF2-40B4-BE49-F238E27FC236}">
                  <a16:creationId xmlns:a16="http://schemas.microsoft.com/office/drawing/2014/main" id="{C884077B-62CF-1413-67D5-430F234216C9}"/>
                </a:ext>
              </a:extLst>
            </p:cNvPr>
            <p:cNvSpPr/>
            <p:nvPr/>
          </p:nvSpPr>
          <p:spPr>
            <a:xfrm>
              <a:off x="6446520" y="3320575"/>
              <a:ext cx="4754880" cy="0"/>
            </a:xfrm>
            <a:prstGeom prst="line">
              <a:avLst/>
            </a:prstGeom>
            <a:noFill/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15">
              <a:extLst>
                <a:ext uri="{FF2B5EF4-FFF2-40B4-BE49-F238E27FC236}">
                  <a16:creationId xmlns:a16="http://schemas.microsoft.com/office/drawing/2014/main" id="{948FCDDB-2906-8925-5446-418B0E7943D6}"/>
                </a:ext>
              </a:extLst>
            </p:cNvPr>
            <p:cNvSpPr/>
            <p:nvPr/>
          </p:nvSpPr>
          <p:spPr>
            <a:xfrm>
              <a:off x="960120" y="3364134"/>
              <a:ext cx="457200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>
                  <a:solidFill>
                    <a:srgbClr val="FEFFFF"/>
                  </a:solidFill>
                </a:rPr>
                <a:t>Image patching, sealing, and gallery uploads</a:t>
              </a:r>
              <a:endParaRPr lang="en-US" sz="1600"/>
            </a:p>
          </p:txBody>
        </p:sp>
        <p:sp>
          <p:nvSpPr>
            <p:cNvPr id="17" name="Text 16">
              <a:extLst>
                <a:ext uri="{FF2B5EF4-FFF2-40B4-BE49-F238E27FC236}">
                  <a16:creationId xmlns:a16="http://schemas.microsoft.com/office/drawing/2014/main" id="{56E55A55-3BFE-7D76-7D0E-C1406BCFD302}"/>
                </a:ext>
              </a:extLst>
            </p:cNvPr>
            <p:cNvSpPr/>
            <p:nvPr/>
          </p:nvSpPr>
          <p:spPr>
            <a:xfrm>
              <a:off x="6492240" y="3415920"/>
              <a:ext cx="3876583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>
                  <a:solidFill>
                    <a:srgbClr val="FEFFFF"/>
                  </a:solidFill>
                </a:rPr>
                <a:t>Thin base image with runtime apps</a:t>
              </a:r>
              <a:endParaRPr lang="en-US" sz="1600"/>
            </a:p>
          </p:txBody>
        </p:sp>
        <p:sp>
          <p:nvSpPr>
            <p:cNvPr id="18" name="Shape 17">
              <a:extLst>
                <a:ext uri="{FF2B5EF4-FFF2-40B4-BE49-F238E27FC236}">
                  <a16:creationId xmlns:a16="http://schemas.microsoft.com/office/drawing/2014/main" id="{C61F1EC4-042B-723B-4495-1DB9FBB04A1E}"/>
                </a:ext>
              </a:extLst>
            </p:cNvPr>
            <p:cNvSpPr/>
            <p:nvPr/>
          </p:nvSpPr>
          <p:spPr>
            <a:xfrm>
              <a:off x="914400" y="3952013"/>
              <a:ext cx="4754880" cy="0"/>
            </a:xfrm>
            <a:prstGeom prst="line">
              <a:avLst/>
            </a:prstGeom>
            <a:noFill/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30793924-B730-12C9-BF4F-D136A9CB16C4}"/>
                </a:ext>
              </a:extLst>
            </p:cNvPr>
            <p:cNvSpPr/>
            <p:nvPr/>
          </p:nvSpPr>
          <p:spPr>
            <a:xfrm>
              <a:off x="6446520" y="3981606"/>
              <a:ext cx="4754880" cy="0"/>
            </a:xfrm>
            <a:prstGeom prst="line">
              <a:avLst/>
            </a:prstGeom>
            <a:noFill/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 19">
              <a:extLst>
                <a:ext uri="{FF2B5EF4-FFF2-40B4-BE49-F238E27FC236}">
                  <a16:creationId xmlns:a16="http://schemas.microsoft.com/office/drawing/2014/main" id="{FDD8BE48-54C1-6C08-AFD1-C5F3EB4EA0FE}"/>
                </a:ext>
              </a:extLst>
            </p:cNvPr>
            <p:cNvSpPr/>
            <p:nvPr/>
          </p:nvSpPr>
          <p:spPr>
            <a:xfrm>
              <a:off x="960120" y="4054758"/>
              <a:ext cx="457200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>
                  <a:solidFill>
                    <a:srgbClr val="FEFFFF"/>
                  </a:solidFill>
                </a:rPr>
                <a:t>SCCM troubleshooting overhead</a:t>
              </a:r>
              <a:endParaRPr lang="en-US" sz="1600"/>
            </a:p>
          </p:txBody>
        </p:sp>
        <p:sp>
          <p:nvSpPr>
            <p:cNvPr id="21" name="Text 20">
              <a:extLst>
                <a:ext uri="{FF2B5EF4-FFF2-40B4-BE49-F238E27FC236}">
                  <a16:creationId xmlns:a16="http://schemas.microsoft.com/office/drawing/2014/main" id="{7801B248-82D5-2446-D59A-0C6B389B6445}"/>
                </a:ext>
              </a:extLst>
            </p:cNvPr>
            <p:cNvSpPr/>
            <p:nvPr/>
          </p:nvSpPr>
          <p:spPr>
            <a:xfrm>
              <a:off x="6492240" y="4054758"/>
              <a:ext cx="3876583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>
                  <a:solidFill>
                    <a:srgbClr val="FEFFFF"/>
                  </a:solidFill>
                </a:rPr>
                <a:t>Central orchestration through Nerdio</a:t>
              </a:r>
              <a:endParaRPr lang="en-US" sz="1600"/>
            </a:p>
          </p:txBody>
        </p:sp>
        <p:sp>
          <p:nvSpPr>
            <p:cNvPr id="22" name="Shape 21">
              <a:extLst>
                <a:ext uri="{FF2B5EF4-FFF2-40B4-BE49-F238E27FC236}">
                  <a16:creationId xmlns:a16="http://schemas.microsoft.com/office/drawing/2014/main" id="{41B66CC2-222D-ADE1-4F85-E5E79A1A8E7E}"/>
                </a:ext>
              </a:extLst>
            </p:cNvPr>
            <p:cNvSpPr/>
            <p:nvPr/>
          </p:nvSpPr>
          <p:spPr>
            <a:xfrm>
              <a:off x="914400" y="4568656"/>
              <a:ext cx="4754880" cy="0"/>
            </a:xfrm>
            <a:prstGeom prst="line">
              <a:avLst/>
            </a:prstGeom>
            <a:noFill/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Shape 22">
              <a:extLst>
                <a:ext uri="{FF2B5EF4-FFF2-40B4-BE49-F238E27FC236}">
                  <a16:creationId xmlns:a16="http://schemas.microsoft.com/office/drawing/2014/main" id="{7C773B87-02E2-64EB-3D36-FA05031BDC0F}"/>
                </a:ext>
              </a:extLst>
            </p:cNvPr>
            <p:cNvSpPr/>
            <p:nvPr/>
          </p:nvSpPr>
          <p:spPr>
            <a:xfrm>
              <a:off x="6446520" y="4583453"/>
              <a:ext cx="4754880" cy="0"/>
            </a:xfrm>
            <a:prstGeom prst="line">
              <a:avLst/>
            </a:prstGeom>
            <a:noFill/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 23">
              <a:extLst>
                <a:ext uri="{FF2B5EF4-FFF2-40B4-BE49-F238E27FC236}">
                  <a16:creationId xmlns:a16="http://schemas.microsoft.com/office/drawing/2014/main" id="{40749F5C-889A-E6E5-DF20-3A19C7A54324}"/>
                </a:ext>
              </a:extLst>
            </p:cNvPr>
            <p:cNvSpPr/>
            <p:nvPr/>
          </p:nvSpPr>
          <p:spPr>
            <a:xfrm>
              <a:off x="923130" y="4641808"/>
              <a:ext cx="3846991" cy="46809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FEFFFF"/>
                  </a:solidFill>
                </a:rPr>
                <a:t>Limited agility for </a:t>
              </a:r>
              <a:r>
                <a:rPr lang="en-US" sz="1600">
                  <a:solidFill>
                    <a:srgbClr val="FEFFFF"/>
                  </a:solidFill>
                </a:rPr>
                <a:t>auto-scale</a:t>
              </a:r>
              <a:endParaRPr lang="en-US" sz="1600"/>
            </a:p>
          </p:txBody>
        </p:sp>
        <p:sp>
          <p:nvSpPr>
            <p:cNvPr id="25" name="Text 24">
              <a:extLst>
                <a:ext uri="{FF2B5EF4-FFF2-40B4-BE49-F238E27FC236}">
                  <a16:creationId xmlns:a16="http://schemas.microsoft.com/office/drawing/2014/main" id="{6E6E4254-991D-5B48-AAEB-2B4B6C5AAFD7}"/>
                </a:ext>
              </a:extLst>
            </p:cNvPr>
            <p:cNvSpPr/>
            <p:nvPr/>
          </p:nvSpPr>
          <p:spPr>
            <a:xfrm>
              <a:off x="6492240" y="4664003"/>
              <a:ext cx="3876583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>
                  <a:solidFill>
                    <a:srgbClr val="FEFFFF"/>
                  </a:solidFill>
                </a:rPr>
                <a:t>Real-time host readiness becomes practical</a:t>
              </a:r>
              <a:endParaRPr lang="en-US" sz="1600"/>
            </a:p>
          </p:txBody>
        </p:sp>
        <p:sp>
          <p:nvSpPr>
            <p:cNvPr id="26" name="Shape 25">
              <a:extLst>
                <a:ext uri="{FF2B5EF4-FFF2-40B4-BE49-F238E27FC236}">
                  <a16:creationId xmlns:a16="http://schemas.microsoft.com/office/drawing/2014/main" id="{F986D363-1049-31E5-1628-CCF19AF1B047}"/>
                </a:ext>
              </a:extLst>
            </p:cNvPr>
            <p:cNvSpPr/>
            <p:nvPr/>
          </p:nvSpPr>
          <p:spPr>
            <a:xfrm>
              <a:off x="914400" y="5185299"/>
              <a:ext cx="4754880" cy="0"/>
            </a:xfrm>
            <a:prstGeom prst="line">
              <a:avLst/>
            </a:prstGeom>
            <a:noFill/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Shape 26">
              <a:extLst>
                <a:ext uri="{FF2B5EF4-FFF2-40B4-BE49-F238E27FC236}">
                  <a16:creationId xmlns:a16="http://schemas.microsoft.com/office/drawing/2014/main" id="{2DC85AA1-2A7F-54C8-F17E-0CD0CB70C360}"/>
                </a:ext>
              </a:extLst>
            </p:cNvPr>
            <p:cNvSpPr/>
            <p:nvPr/>
          </p:nvSpPr>
          <p:spPr>
            <a:xfrm>
              <a:off x="6446520" y="5200095"/>
              <a:ext cx="4754880" cy="0"/>
            </a:xfrm>
            <a:prstGeom prst="line">
              <a:avLst/>
            </a:prstGeom>
            <a:noFill/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 27">
              <a:extLst>
                <a:ext uri="{FF2B5EF4-FFF2-40B4-BE49-F238E27FC236}">
                  <a16:creationId xmlns:a16="http://schemas.microsoft.com/office/drawing/2014/main" id="{6A1277C8-A262-7486-8D29-2696B78780E8}"/>
                </a:ext>
              </a:extLst>
            </p:cNvPr>
            <p:cNvSpPr/>
            <p:nvPr/>
          </p:nvSpPr>
          <p:spPr>
            <a:xfrm>
              <a:off x="915732" y="5332431"/>
              <a:ext cx="3780408" cy="46809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>
                  <a:solidFill>
                    <a:srgbClr val="FEFFFF"/>
                  </a:solidFill>
                </a:rPr>
                <a:t>Small team tied up in BAU maintenance</a:t>
              </a:r>
              <a:endParaRPr lang="en-US" sz="1600"/>
            </a:p>
          </p:txBody>
        </p:sp>
        <p:sp>
          <p:nvSpPr>
            <p:cNvPr id="29" name="Text 28">
              <a:extLst>
                <a:ext uri="{FF2B5EF4-FFF2-40B4-BE49-F238E27FC236}">
                  <a16:creationId xmlns:a16="http://schemas.microsoft.com/office/drawing/2014/main" id="{3BDBC8C3-77F0-5C51-5619-5EFC731E615A}"/>
                </a:ext>
              </a:extLst>
            </p:cNvPr>
            <p:cNvSpPr/>
            <p:nvPr/>
          </p:nvSpPr>
          <p:spPr>
            <a:xfrm>
              <a:off x="6470046" y="5288044"/>
              <a:ext cx="4949301" cy="51987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>
                  <a:solidFill>
                    <a:srgbClr val="FEFFFF"/>
                  </a:solidFill>
                </a:rPr>
                <a:t>Small team can focus on reliability and improvement</a:t>
              </a:r>
              <a:endParaRPr lang="en-US" sz="160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8AEB89A-40B5-2BC9-7776-DEB54E849EE3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BE80396-66FD-03C5-3EC3-6715402B514D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Verdana"/>
                <a:cs typeface="Arial"/>
              </a:rPr>
              <a:t>OUTCOMES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528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67568B6-A39D-E11B-024C-E4C914F8E305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20936"/>
          </a:solidFill>
          <a:ln w="12700">
            <a:solidFill>
              <a:srgbClr val="12093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E0227C15-7F1C-03D2-B6ED-53B0CAFAC95C}"/>
              </a:ext>
            </a:extLst>
          </p:cNvPr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F46901"/>
          </a:solidFill>
          <a:ln w="12700">
            <a:solidFill>
              <a:srgbClr val="F4690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E3591EA2-82D2-70BB-D1EE-7546932A7F71}"/>
              </a:ext>
            </a:extLst>
          </p:cNvPr>
          <p:cNvSpPr/>
          <p:nvPr/>
        </p:nvSpPr>
        <p:spPr>
          <a:xfrm>
            <a:off x="348893" y="810649"/>
            <a:ext cx="9875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 pitchFamily="34" charset="-122"/>
                <a:cs typeface="Arial"/>
              </a:rPr>
              <a:t>What we learned along the way</a:t>
            </a:r>
            <a:endParaRPr lang="en-US" sz="280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A0E39DA2-43AC-762E-E974-6B3B794C8069}"/>
              </a:ext>
            </a:extLst>
          </p:cNvPr>
          <p:cNvSpPr/>
          <p:nvPr/>
        </p:nvSpPr>
        <p:spPr>
          <a:xfrm>
            <a:off x="282902" y="1705902"/>
            <a:ext cx="6714318" cy="43748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177800" indent="-177800">
              <a:buSzPct val="100000"/>
              <a:buChar char="•"/>
            </a:pPr>
            <a:r>
              <a:rPr lang="en-US" sz="1800">
                <a:solidFill>
                  <a:srgbClr val="FE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 not try to reproduce every old management pattern in the new platform.</a:t>
            </a:r>
          </a:p>
          <a:p>
            <a:pPr marL="177800" indent="-177800">
              <a:buSzPct val="100000"/>
              <a:buChar char="•"/>
            </a:pPr>
            <a:endParaRPr lang="en-US" sz="1800"/>
          </a:p>
          <a:p>
            <a:pPr marL="177800" indent="-177800">
              <a:buSzPct val="100000"/>
              <a:buChar char="•"/>
            </a:pPr>
            <a:r>
              <a:rPr lang="en-US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Multi-session</a:t>
            </a:r>
            <a:r>
              <a:rPr lang="en-US" sz="18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 needs purpose-built testing; assumptions from single-session or physical endpoints do not always hold.</a:t>
            </a:r>
          </a:p>
          <a:p>
            <a:pPr marL="177800" indent="-177800">
              <a:buSzPct val="100000"/>
              <a:buChar char="•"/>
            </a:pPr>
            <a:endParaRPr lang="en-US" sz="1800"/>
          </a:p>
          <a:p>
            <a:pPr marL="177800" indent="-177800">
              <a:buSzPct val="100000"/>
              <a:buChar char="•"/>
            </a:pPr>
            <a:r>
              <a:rPr lang="en-US" sz="1800">
                <a:solidFill>
                  <a:srgbClr val="FE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testing matters. A single slow app can undermine the whole operating model.</a:t>
            </a:r>
          </a:p>
          <a:p>
            <a:pPr marL="177800" indent="-177800">
              <a:buSzPct val="100000"/>
              <a:buChar char="•"/>
            </a:pPr>
            <a:endParaRPr lang="en-US" sz="1800"/>
          </a:p>
          <a:p>
            <a:pPr marL="177800" indent="-177800">
              <a:buSzPct val="100000"/>
              <a:buChar char="•"/>
            </a:pPr>
            <a:r>
              <a:rPr lang="en-US" sz="18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Treat packaging as product </a:t>
            </a:r>
            <a:r>
              <a:rPr lang="en-US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engineering—with</a:t>
            </a:r>
            <a:r>
              <a:rPr lang="en-US" sz="18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 standards, telemetry, and release discipline.</a:t>
            </a:r>
          </a:p>
          <a:p>
            <a:pPr marL="177800" indent="-177800">
              <a:buSzPct val="100000"/>
              <a:buChar char="•"/>
            </a:pPr>
            <a:endParaRPr lang="en-US" sz="180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Keep the customer feedback loop tight. In this case, </a:t>
            </a:r>
            <a:r>
              <a:rPr lang="en-US" sz="1800" dirty="0" err="1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Nerdio</a:t>
            </a:r>
            <a:r>
              <a:rPr lang="en-US" sz="18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 product improvements materially changed the outcome.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ED5B8761-563F-09D3-DD0B-046830359829}"/>
              </a:ext>
            </a:extLst>
          </p:cNvPr>
          <p:cNvSpPr/>
          <p:nvPr/>
        </p:nvSpPr>
        <p:spPr>
          <a:xfrm>
            <a:off x="7779402" y="1750815"/>
            <a:ext cx="3566160" cy="3095038"/>
          </a:xfrm>
          <a:prstGeom prst="roundRect">
            <a:avLst>
              <a:gd name="adj" fmla="val 2000"/>
            </a:avLst>
          </a:prstGeom>
          <a:solidFill>
            <a:srgbClr val="19103F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BFC799A0-B883-F1C3-8B6E-0A682D1A2579}"/>
              </a:ext>
            </a:extLst>
          </p:cNvPr>
          <p:cNvSpPr/>
          <p:nvPr/>
        </p:nvSpPr>
        <p:spPr>
          <a:xfrm>
            <a:off x="8017064" y="2082388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F46901"/>
                </a:solidFill>
                <a:latin typeface="Arial"/>
                <a:cs typeface="Arial"/>
              </a:rPr>
              <a:t>Best advice to peers</a:t>
            </a:r>
            <a:endParaRPr lang="en-US" sz="1800">
              <a:latin typeface="Arial"/>
              <a:cs typeface="Arial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712CA6AF-6D9F-12AD-8F4B-A5E19AEBB1AF}"/>
              </a:ext>
            </a:extLst>
          </p:cNvPr>
          <p:cNvSpPr/>
          <p:nvPr/>
        </p:nvSpPr>
        <p:spPr>
          <a:xfrm>
            <a:off x="8017064" y="2713324"/>
            <a:ext cx="3081911" cy="9693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EFFFF"/>
                </a:solidFill>
                <a:latin typeface="Arial"/>
                <a:cs typeface="Arial"/>
              </a:rPr>
              <a:t>Start with the thinnest possible base image, package the top apps well, and prove the runtime model early.</a:t>
            </a:r>
            <a:endParaRPr lang="en-US" sz="1600">
              <a:latin typeface="Arial"/>
              <a:cs typeface="Arial"/>
            </a:endParaRPr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84C27F3A-E4E6-EBAE-9B50-024889DAB197}"/>
              </a:ext>
            </a:extLst>
          </p:cNvPr>
          <p:cNvSpPr/>
          <p:nvPr/>
        </p:nvSpPr>
        <p:spPr>
          <a:xfrm>
            <a:off x="8010199" y="4005906"/>
            <a:ext cx="302246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D9D6E8"/>
                </a:solidFill>
                <a:latin typeface="Arial"/>
                <a:cs typeface="Arial"/>
              </a:rPr>
              <a:t>That gives you evidence, confidence, and executive air cover to go further.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F337C-7942-4FD2-6E1F-6728087C9097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A01A3B-F0FE-BB9B-A40D-00BB0AB45584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9976595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14EF9703-5A9C-7580-C7DD-7636B5DC6BAB}"/>
              </a:ext>
            </a:extLst>
          </p:cNvPr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F46901"/>
          </a:solidFill>
          <a:ln w="12700">
            <a:solidFill>
              <a:srgbClr val="F4690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595DF82A-BEC4-8B12-8404-68D0FC56BB1B}"/>
              </a:ext>
            </a:extLst>
          </p:cNvPr>
          <p:cNvSpPr/>
          <p:nvPr/>
        </p:nvSpPr>
        <p:spPr>
          <a:xfrm>
            <a:off x="411480" y="38404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>
                <a:solidFill>
                  <a:srgbClr val="CCFF4E"/>
                </a:solidFill>
                <a:latin typeface="Arial"/>
                <a:cs typeface="Arial"/>
              </a:rPr>
              <a:t>TAKEAWAY</a:t>
            </a:r>
            <a:endParaRPr lang="en-US" sz="1100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A20AF03C-0644-1341-6BF0-3F1FD5351318}"/>
              </a:ext>
            </a:extLst>
          </p:cNvPr>
          <p:cNvSpPr/>
          <p:nvPr/>
        </p:nvSpPr>
        <p:spPr>
          <a:xfrm>
            <a:off x="289708" y="832844"/>
            <a:ext cx="11917384" cy="596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CEFE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takeaways for your own AVD transformation</a:t>
            </a:r>
            <a:endParaRPr lang="en-US" sz="3600" b="1">
              <a:solidFill>
                <a:srgbClr val="CEFE4C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62929B-5ACD-C186-81AB-45E34C38F4D0}"/>
              </a:ext>
            </a:extLst>
          </p:cNvPr>
          <p:cNvGrpSpPr/>
          <p:nvPr/>
        </p:nvGrpSpPr>
        <p:grpSpPr>
          <a:xfrm>
            <a:off x="914400" y="1986231"/>
            <a:ext cx="10241280" cy="3584448"/>
            <a:chOff x="914400" y="1986231"/>
            <a:chExt cx="10241280" cy="3584448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9D5DDCC1-DA98-CF99-91AC-B83D3136DDAC}"/>
                </a:ext>
              </a:extLst>
            </p:cNvPr>
            <p:cNvSpPr/>
            <p:nvPr/>
          </p:nvSpPr>
          <p:spPr>
            <a:xfrm>
              <a:off x="914400" y="1986231"/>
              <a:ext cx="10241280" cy="786384"/>
            </a:xfrm>
            <a:prstGeom prst="roundRect">
              <a:avLst>
                <a:gd name="adj" fmla="val 5814"/>
              </a:avLst>
            </a:prstGeom>
            <a:solidFill>
              <a:srgbClr val="19103F"/>
            </a:solidFill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 6">
              <a:extLst>
                <a:ext uri="{FF2B5EF4-FFF2-40B4-BE49-F238E27FC236}">
                  <a16:creationId xmlns:a16="http://schemas.microsoft.com/office/drawing/2014/main" id="{91FBBE67-3169-FE11-EF47-0787F2C506D8}"/>
                </a:ext>
              </a:extLst>
            </p:cNvPr>
            <p:cNvSpPr/>
            <p:nvPr/>
          </p:nvSpPr>
          <p:spPr>
            <a:xfrm>
              <a:off x="1078992" y="2169111"/>
              <a:ext cx="32004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b="1">
                  <a:solidFill>
                    <a:srgbClr val="CCFF4E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7" name="Text 7">
              <a:extLst>
                <a:ext uri="{FF2B5EF4-FFF2-40B4-BE49-F238E27FC236}">
                  <a16:creationId xmlns:a16="http://schemas.microsoft.com/office/drawing/2014/main" id="{CED576DC-7B19-80F4-CE46-6118E4609AF6}"/>
                </a:ext>
              </a:extLst>
            </p:cNvPr>
            <p:cNvSpPr/>
            <p:nvPr/>
          </p:nvSpPr>
          <p:spPr>
            <a:xfrm>
              <a:off x="1554480" y="2132535"/>
              <a:ext cx="9144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800">
                  <a:solidFill>
                    <a:srgbClr val="FEFFFF"/>
                  </a:solidFill>
                </a:rPr>
                <a:t>An imageless AVD architecture is viable at enterprise scale when orchestration is strong.</a:t>
              </a:r>
              <a:endParaRPr lang="en-US" sz="1800"/>
            </a:p>
          </p:txBody>
        </p:sp>
        <p:sp>
          <p:nvSpPr>
            <p:cNvPr id="8" name="Shape 8">
              <a:extLst>
                <a:ext uri="{FF2B5EF4-FFF2-40B4-BE49-F238E27FC236}">
                  <a16:creationId xmlns:a16="http://schemas.microsoft.com/office/drawing/2014/main" id="{BCB352EA-9E74-1BD6-1869-5B80CE372BB2}"/>
                </a:ext>
              </a:extLst>
            </p:cNvPr>
            <p:cNvSpPr/>
            <p:nvPr/>
          </p:nvSpPr>
          <p:spPr>
            <a:xfrm>
              <a:off x="914400" y="2918919"/>
              <a:ext cx="10241280" cy="786384"/>
            </a:xfrm>
            <a:prstGeom prst="roundRect">
              <a:avLst>
                <a:gd name="adj" fmla="val 5814"/>
              </a:avLst>
            </a:prstGeom>
            <a:solidFill>
              <a:srgbClr val="19103F"/>
            </a:solidFill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 9">
              <a:extLst>
                <a:ext uri="{FF2B5EF4-FFF2-40B4-BE49-F238E27FC236}">
                  <a16:creationId xmlns:a16="http://schemas.microsoft.com/office/drawing/2014/main" id="{B2B165A9-D258-E83A-EB96-B0C66E844FC0}"/>
                </a:ext>
              </a:extLst>
            </p:cNvPr>
            <p:cNvSpPr/>
            <p:nvPr/>
          </p:nvSpPr>
          <p:spPr>
            <a:xfrm>
              <a:off x="1078992" y="3101799"/>
              <a:ext cx="32004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b="1">
                  <a:solidFill>
                    <a:srgbClr val="CCFF4E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0" name="Text 10">
              <a:extLst>
                <a:ext uri="{FF2B5EF4-FFF2-40B4-BE49-F238E27FC236}">
                  <a16:creationId xmlns:a16="http://schemas.microsoft.com/office/drawing/2014/main" id="{3C208D32-E44E-15FE-B7C2-A08B985224F3}"/>
                </a:ext>
              </a:extLst>
            </p:cNvPr>
            <p:cNvSpPr/>
            <p:nvPr/>
          </p:nvSpPr>
          <p:spPr>
            <a:xfrm>
              <a:off x="1554480" y="3065223"/>
              <a:ext cx="9144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dirty="0">
                  <a:solidFill>
                    <a:srgbClr val="FEFFFF"/>
                  </a:solidFill>
                </a:rPr>
                <a:t>Shell Apps</a:t>
              </a:r>
              <a:r>
                <a:rPr lang="en-US" sz="1800" dirty="0">
                  <a:solidFill>
                    <a:srgbClr val="FEFFFF"/>
                  </a:solidFill>
                </a:rPr>
                <a:t> reduced the operational burden of app delivery and made </a:t>
              </a:r>
              <a:r>
                <a:rPr lang="en-US">
                  <a:solidFill>
                    <a:srgbClr val="FEFFFF"/>
                  </a:solidFill>
                </a:rPr>
                <a:t>auto-scale</a:t>
              </a:r>
              <a:r>
                <a:rPr lang="en-US" sz="1800" dirty="0">
                  <a:solidFill>
                    <a:srgbClr val="FEFFFF"/>
                  </a:solidFill>
                </a:rPr>
                <a:t> more valuable.</a:t>
              </a:r>
              <a:endParaRPr lang="en-US" sz="1800" dirty="0"/>
            </a:p>
          </p:txBody>
        </p:sp>
        <p:sp>
          <p:nvSpPr>
            <p:cNvPr id="11" name="Shape 11">
              <a:extLst>
                <a:ext uri="{FF2B5EF4-FFF2-40B4-BE49-F238E27FC236}">
                  <a16:creationId xmlns:a16="http://schemas.microsoft.com/office/drawing/2014/main" id="{9E1733EC-B6D7-AD26-28E5-AC56721610C5}"/>
                </a:ext>
              </a:extLst>
            </p:cNvPr>
            <p:cNvSpPr/>
            <p:nvPr/>
          </p:nvSpPr>
          <p:spPr>
            <a:xfrm>
              <a:off x="914400" y="3851607"/>
              <a:ext cx="10241280" cy="786384"/>
            </a:xfrm>
            <a:prstGeom prst="roundRect">
              <a:avLst>
                <a:gd name="adj" fmla="val 5814"/>
              </a:avLst>
            </a:prstGeom>
            <a:solidFill>
              <a:srgbClr val="19103F"/>
            </a:solidFill>
            <a:ln w="12700">
              <a:solidFill>
                <a:srgbClr val="3A2E6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 12">
              <a:extLst>
                <a:ext uri="{FF2B5EF4-FFF2-40B4-BE49-F238E27FC236}">
                  <a16:creationId xmlns:a16="http://schemas.microsoft.com/office/drawing/2014/main" id="{18A0167A-A999-BC7D-E652-792BDE2144D7}"/>
                </a:ext>
              </a:extLst>
            </p:cNvPr>
            <p:cNvSpPr/>
            <p:nvPr/>
          </p:nvSpPr>
          <p:spPr>
            <a:xfrm>
              <a:off x="1078992" y="4034487"/>
              <a:ext cx="32004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b="1">
                  <a:solidFill>
                    <a:srgbClr val="CCFF4E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13" name="Text 13">
              <a:extLst>
                <a:ext uri="{FF2B5EF4-FFF2-40B4-BE49-F238E27FC236}">
                  <a16:creationId xmlns:a16="http://schemas.microsoft.com/office/drawing/2014/main" id="{1BE6EB1D-07CE-D00A-2011-B8598585B56D}"/>
                </a:ext>
              </a:extLst>
            </p:cNvPr>
            <p:cNvSpPr/>
            <p:nvPr/>
          </p:nvSpPr>
          <p:spPr>
            <a:xfrm>
              <a:off x="1554480" y="3997911"/>
              <a:ext cx="9144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800" dirty="0">
                  <a:solidFill>
                    <a:srgbClr val="FEFFFF"/>
                  </a:solidFill>
                </a:rPr>
                <a:t>PSADT complements </a:t>
              </a:r>
              <a:r>
                <a:rPr lang="en-US">
                  <a:solidFill>
                    <a:srgbClr val="FEFFFF"/>
                  </a:solidFill>
                </a:rPr>
                <a:t>Shell Apps</a:t>
              </a:r>
              <a:r>
                <a:rPr lang="en-US" sz="1800" dirty="0">
                  <a:solidFill>
                    <a:srgbClr val="FEFFFF"/>
                  </a:solidFill>
                </a:rPr>
                <a:t> by making packaging repeatable, supportable, and automatable.</a:t>
              </a:r>
              <a:endParaRPr lang="en-US" sz="1800" dirty="0"/>
            </a:p>
          </p:txBody>
        </p:sp>
        <p:sp>
          <p:nvSpPr>
            <p:cNvPr id="14" name="Shape 14">
              <a:extLst>
                <a:ext uri="{FF2B5EF4-FFF2-40B4-BE49-F238E27FC236}">
                  <a16:creationId xmlns:a16="http://schemas.microsoft.com/office/drawing/2014/main" id="{A6DC8213-050E-CE28-0002-D66E9831C744}"/>
                </a:ext>
              </a:extLst>
            </p:cNvPr>
            <p:cNvSpPr/>
            <p:nvPr/>
          </p:nvSpPr>
          <p:spPr>
            <a:xfrm>
              <a:off x="914400" y="4784295"/>
              <a:ext cx="10241280" cy="786384"/>
            </a:xfrm>
            <a:prstGeom prst="roundRect">
              <a:avLst>
                <a:gd name="adj" fmla="val 5814"/>
              </a:avLst>
            </a:prstGeom>
            <a:solidFill>
              <a:srgbClr val="24305A"/>
            </a:solidFill>
            <a:ln w="12700">
              <a:solidFill>
                <a:srgbClr val="1D9DB7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 15">
              <a:extLst>
                <a:ext uri="{FF2B5EF4-FFF2-40B4-BE49-F238E27FC236}">
                  <a16:creationId xmlns:a16="http://schemas.microsoft.com/office/drawing/2014/main" id="{B1DDF395-FA58-8104-28BF-CFFDFB931D04}"/>
                </a:ext>
              </a:extLst>
            </p:cNvPr>
            <p:cNvSpPr/>
            <p:nvPr/>
          </p:nvSpPr>
          <p:spPr>
            <a:xfrm>
              <a:off x="1078992" y="4967175"/>
              <a:ext cx="32004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b="1">
                  <a:solidFill>
                    <a:srgbClr val="CCFF4E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16" name="Text 16">
              <a:extLst>
                <a:ext uri="{FF2B5EF4-FFF2-40B4-BE49-F238E27FC236}">
                  <a16:creationId xmlns:a16="http://schemas.microsoft.com/office/drawing/2014/main" id="{7733FD6F-CB90-52AA-9CA3-DCB91FEA8277}"/>
                </a:ext>
              </a:extLst>
            </p:cNvPr>
            <p:cNvSpPr/>
            <p:nvPr/>
          </p:nvSpPr>
          <p:spPr>
            <a:xfrm>
              <a:off x="1554480" y="4930599"/>
              <a:ext cx="9144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800" b="1">
                  <a:solidFill>
                    <a:srgbClr val="FEFFFF"/>
                  </a:solidFill>
                </a:rPr>
                <a:t>The biggest win is not just faster installs. It is a simpler platform that a small team can run confidently.</a:t>
              </a:r>
              <a:endParaRPr lang="en-US" sz="18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CCE6979-A358-58A0-B3E2-D254428B15BD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6054777-550F-7EFA-5B91-BDF1C724C5E1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Verdana"/>
                <a:cs typeface="Arial"/>
              </a:rPr>
              <a:t>TAKEAWAYS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906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93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356AA1-6173-6982-9337-3D722CB41793}"/>
              </a:ext>
            </a:extLst>
          </p:cNvPr>
          <p:cNvSpPr txBox="1"/>
          <p:nvPr/>
        </p:nvSpPr>
        <p:spPr>
          <a:xfrm>
            <a:off x="1435100" y="4638271"/>
            <a:ext cx="932872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Arial"/>
              </a:rPr>
              <a:t>Please remember to fill out the post-breakout survey in the app.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BDB53F-DD65-B0A1-0924-7EFDC8B308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924" y="952885"/>
            <a:ext cx="7951063" cy="4620058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 The Windows 10 baseline and its operational pain</a:t>
            </a:r>
          </a:p>
          <a:p>
            <a:r>
              <a:rPr lang="en-US">
                <a:latin typeface="Arial"/>
                <a:cs typeface="Arial"/>
              </a:rPr>
              <a:t> What KPMG UK wanted from a Windows 11 AVD reset</a:t>
            </a:r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 How Shell Apps</a:t>
            </a:r>
            <a:r>
              <a:rPr lang="en-US" dirty="0">
                <a:latin typeface="Arial"/>
                <a:cs typeface="Arial"/>
              </a:rPr>
              <a:t> enabled an imageless runtime architecture 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/>
                <a:cs typeface="Arial"/>
              </a:rPr>
              <a:t> Deep dive: Shell Apps deployment</a:t>
            </a:r>
            <a:r>
              <a:rPr lang="en-US" dirty="0">
                <a:latin typeface="Arial"/>
                <a:cs typeface="Arial"/>
              </a:rPr>
              <a:t> model </a:t>
            </a:r>
          </a:p>
          <a:p>
            <a:r>
              <a:rPr lang="en-US">
                <a:latin typeface="Arial"/>
                <a:cs typeface="Arial"/>
              </a:rPr>
              <a:t> Operational outcomes, lessons learned, and Q&amp;A</a:t>
            </a:r>
          </a:p>
        </p:txBody>
      </p:sp>
    </p:spTree>
    <p:extLst>
      <p:ext uri="{BB962C8B-B14F-4D97-AF65-F5344CB8AC3E}">
        <p14:creationId xmlns:p14="http://schemas.microsoft.com/office/powerpoint/2010/main" val="35391866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4">
            <a:extLst>
              <a:ext uri="{FF2B5EF4-FFF2-40B4-BE49-F238E27FC236}">
                <a16:creationId xmlns:a16="http://schemas.microsoft.com/office/drawing/2014/main" id="{25705026-5998-6198-6272-ECC0AF82FD0C}"/>
              </a:ext>
            </a:extLst>
          </p:cNvPr>
          <p:cNvSpPr/>
          <p:nvPr/>
        </p:nvSpPr>
        <p:spPr>
          <a:xfrm>
            <a:off x="548640" y="603504"/>
            <a:ext cx="9875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CEFE4C"/>
                </a:solidFill>
                <a:latin typeface="Arial"/>
                <a:ea typeface="Arial" pitchFamily="34" charset="-122"/>
                <a:cs typeface="Arial"/>
              </a:rPr>
              <a:t>Why this story matters</a:t>
            </a:r>
            <a:endParaRPr lang="en-US" sz="3600">
              <a:solidFill>
                <a:srgbClr val="CEFE4C"/>
              </a:solidFill>
              <a:latin typeface="Arial"/>
              <a:cs typeface="Arial"/>
            </a:endParaRPr>
          </a:p>
        </p:txBody>
      </p:sp>
      <p:sp>
        <p:nvSpPr>
          <p:cNvPr id="51" name="Text 5">
            <a:extLst>
              <a:ext uri="{FF2B5EF4-FFF2-40B4-BE49-F238E27FC236}">
                <a16:creationId xmlns:a16="http://schemas.microsoft.com/office/drawing/2014/main" id="{C22F8675-DD61-1404-839C-BB98D58440F0}"/>
              </a:ext>
            </a:extLst>
          </p:cNvPr>
          <p:cNvSpPr/>
          <p:nvPr/>
        </p:nvSpPr>
        <p:spPr>
          <a:xfrm>
            <a:off x="550672" y="1679476"/>
            <a:ext cx="4897120" cy="399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This is not just a migration story. It is an operating model shift.</a:t>
            </a:r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2" name="Text 6">
            <a:extLst>
              <a:ext uri="{FF2B5EF4-FFF2-40B4-BE49-F238E27FC236}">
                <a16:creationId xmlns:a16="http://schemas.microsoft.com/office/drawing/2014/main" id="{6E07E5F4-E44A-DE99-5435-445AD0D8BCF2}"/>
              </a:ext>
            </a:extLst>
          </p:cNvPr>
          <p:cNvSpPr/>
          <p:nvPr/>
        </p:nvSpPr>
        <p:spPr>
          <a:xfrm>
            <a:off x="550672" y="2568170"/>
            <a:ext cx="6309360" cy="3749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177800" indent="-177800">
              <a:buSzPct val="100000"/>
              <a:buChar char="•"/>
            </a:pPr>
            <a:r>
              <a:rPr lang="en-US" sz="19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KPMG UK needed to move from a high-touch Windows 10 VDI model to a modern Windows 11 AVD platform.</a:t>
            </a:r>
          </a:p>
          <a:p>
            <a:pPr marL="177800" indent="-177800">
              <a:buSzPct val="100000"/>
              <a:buChar char="•"/>
            </a:pPr>
            <a:endParaRPr lang="en-US" sz="1900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 sz="19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The legacy stack relied on image maintenance, SCCM, on-premises AD, and weekend patch windows.</a:t>
            </a:r>
          </a:p>
          <a:p>
            <a:pPr marL="177800" indent="-177800">
              <a:buSzPct val="100000"/>
              <a:buChar char="•"/>
            </a:pPr>
            <a:endParaRPr lang="en-US" sz="1900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 sz="19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The target state was Entra ID-based, highly automated, and manageable by a small engineering team.</a:t>
            </a:r>
          </a:p>
          <a:p>
            <a:pPr marL="177800" indent="-177800">
              <a:buSzPct val="100000"/>
              <a:buChar char="•"/>
            </a:pPr>
            <a:endParaRPr lang="en-US" sz="1900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Shell Apps became the enabler for runtime app delivery without maintaining golden images.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53" name="Shape 7">
            <a:extLst>
              <a:ext uri="{FF2B5EF4-FFF2-40B4-BE49-F238E27FC236}">
                <a16:creationId xmlns:a16="http://schemas.microsoft.com/office/drawing/2014/main" id="{9C858CDC-2C10-3723-F9C8-29B69EA59F96}"/>
              </a:ext>
            </a:extLst>
          </p:cNvPr>
          <p:cNvSpPr/>
          <p:nvPr/>
        </p:nvSpPr>
        <p:spPr>
          <a:xfrm>
            <a:off x="8412480" y="1691640"/>
            <a:ext cx="2377440" cy="1051560"/>
          </a:xfrm>
          <a:prstGeom prst="roundRect">
            <a:avLst>
              <a:gd name="adj" fmla="val 6957"/>
            </a:avLst>
          </a:prstGeom>
          <a:solidFill>
            <a:srgbClr val="1D1246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4" name="Shape 8">
            <a:extLst>
              <a:ext uri="{FF2B5EF4-FFF2-40B4-BE49-F238E27FC236}">
                <a16:creationId xmlns:a16="http://schemas.microsoft.com/office/drawing/2014/main" id="{8A33961B-851E-D758-DBC8-F947FDFC50B9}"/>
              </a:ext>
            </a:extLst>
          </p:cNvPr>
          <p:cNvSpPr/>
          <p:nvPr/>
        </p:nvSpPr>
        <p:spPr>
          <a:xfrm>
            <a:off x="8558784" y="1856232"/>
            <a:ext cx="73152" cy="475488"/>
          </a:xfrm>
          <a:prstGeom prst="rect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5" name="Text 9">
            <a:extLst>
              <a:ext uri="{FF2B5EF4-FFF2-40B4-BE49-F238E27FC236}">
                <a16:creationId xmlns:a16="http://schemas.microsoft.com/office/drawing/2014/main" id="{81A4E254-D4A6-6D1A-A9A8-EC38992C7A2E}"/>
              </a:ext>
            </a:extLst>
          </p:cNvPr>
          <p:cNvSpPr/>
          <p:nvPr/>
        </p:nvSpPr>
        <p:spPr>
          <a:xfrm>
            <a:off x="8723376" y="1801368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FEFFFF"/>
                </a:solidFill>
              </a:rPr>
              <a:t>6,000</a:t>
            </a:r>
            <a:endParaRPr lang="en-US" sz="2400"/>
          </a:p>
        </p:txBody>
      </p:sp>
      <p:sp>
        <p:nvSpPr>
          <p:cNvPr id="56" name="Text 10">
            <a:extLst>
              <a:ext uri="{FF2B5EF4-FFF2-40B4-BE49-F238E27FC236}">
                <a16:creationId xmlns:a16="http://schemas.microsoft.com/office/drawing/2014/main" id="{9CAFDD4E-C3C3-60E5-B3A1-515A27C4D759}"/>
              </a:ext>
            </a:extLst>
          </p:cNvPr>
          <p:cNvSpPr/>
          <p:nvPr/>
        </p:nvSpPr>
        <p:spPr>
          <a:xfrm>
            <a:off x="8723376" y="2167128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D9D6E8"/>
                </a:solidFill>
              </a:rPr>
              <a:t>AVD users in scope</a:t>
            </a:r>
            <a:endParaRPr lang="en-US" sz="1200"/>
          </a:p>
        </p:txBody>
      </p:sp>
      <p:sp>
        <p:nvSpPr>
          <p:cNvPr id="57" name="Shape 11">
            <a:extLst>
              <a:ext uri="{FF2B5EF4-FFF2-40B4-BE49-F238E27FC236}">
                <a16:creationId xmlns:a16="http://schemas.microsoft.com/office/drawing/2014/main" id="{41B1F856-2C1B-08C1-5B20-095926760ED3}"/>
              </a:ext>
            </a:extLst>
          </p:cNvPr>
          <p:cNvSpPr/>
          <p:nvPr/>
        </p:nvSpPr>
        <p:spPr>
          <a:xfrm>
            <a:off x="8412480" y="2926080"/>
            <a:ext cx="2377440" cy="1051560"/>
          </a:xfrm>
          <a:prstGeom prst="roundRect">
            <a:avLst>
              <a:gd name="adj" fmla="val 6957"/>
            </a:avLst>
          </a:prstGeom>
          <a:solidFill>
            <a:srgbClr val="1D1246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8" name="Shape 12">
            <a:extLst>
              <a:ext uri="{FF2B5EF4-FFF2-40B4-BE49-F238E27FC236}">
                <a16:creationId xmlns:a16="http://schemas.microsoft.com/office/drawing/2014/main" id="{6AC85627-EC27-82D7-C6BA-F156A88FE5BA}"/>
              </a:ext>
            </a:extLst>
          </p:cNvPr>
          <p:cNvSpPr/>
          <p:nvPr/>
        </p:nvSpPr>
        <p:spPr>
          <a:xfrm>
            <a:off x="8558784" y="3090672"/>
            <a:ext cx="73152" cy="475488"/>
          </a:xfrm>
          <a:prstGeom prst="rect">
            <a:avLst/>
          </a:prstGeom>
          <a:solidFill>
            <a:srgbClr val="1D9DB7"/>
          </a:solidFill>
          <a:ln w="12700">
            <a:solidFill>
              <a:srgbClr val="1D9DB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9" name="Text 13">
            <a:extLst>
              <a:ext uri="{FF2B5EF4-FFF2-40B4-BE49-F238E27FC236}">
                <a16:creationId xmlns:a16="http://schemas.microsoft.com/office/drawing/2014/main" id="{6FE00869-F273-B1A0-9FAC-6C4BA9ED13EE}"/>
              </a:ext>
            </a:extLst>
          </p:cNvPr>
          <p:cNvSpPr/>
          <p:nvPr/>
        </p:nvSpPr>
        <p:spPr>
          <a:xfrm>
            <a:off x="8723376" y="3035808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FEFFFF"/>
                </a:solidFill>
              </a:rPr>
              <a:t>5,500</a:t>
            </a:r>
            <a:endParaRPr lang="en-US" sz="2400"/>
          </a:p>
        </p:txBody>
      </p:sp>
      <p:sp>
        <p:nvSpPr>
          <p:cNvPr id="60" name="Text 14">
            <a:extLst>
              <a:ext uri="{FF2B5EF4-FFF2-40B4-BE49-F238E27FC236}">
                <a16:creationId xmlns:a16="http://schemas.microsoft.com/office/drawing/2014/main" id="{E0906AB9-F509-704A-7343-30974CB3DE22}"/>
              </a:ext>
            </a:extLst>
          </p:cNvPr>
          <p:cNvSpPr/>
          <p:nvPr/>
        </p:nvSpPr>
        <p:spPr>
          <a:xfrm>
            <a:off x="8723376" y="3401568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D9D6E8"/>
                </a:solidFill>
              </a:rPr>
              <a:t>Personal desktops</a:t>
            </a:r>
            <a:endParaRPr lang="en-US" sz="1200"/>
          </a:p>
        </p:txBody>
      </p:sp>
      <p:sp>
        <p:nvSpPr>
          <p:cNvPr id="61" name="Shape 15">
            <a:extLst>
              <a:ext uri="{FF2B5EF4-FFF2-40B4-BE49-F238E27FC236}">
                <a16:creationId xmlns:a16="http://schemas.microsoft.com/office/drawing/2014/main" id="{097C39C5-618F-6794-FE5E-33424127E762}"/>
              </a:ext>
            </a:extLst>
          </p:cNvPr>
          <p:cNvSpPr/>
          <p:nvPr/>
        </p:nvSpPr>
        <p:spPr>
          <a:xfrm>
            <a:off x="8412480" y="4160520"/>
            <a:ext cx="2377440" cy="1051560"/>
          </a:xfrm>
          <a:prstGeom prst="roundRect">
            <a:avLst>
              <a:gd name="adj" fmla="val 6957"/>
            </a:avLst>
          </a:prstGeom>
          <a:solidFill>
            <a:srgbClr val="1D1246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2" name="Shape 16">
            <a:extLst>
              <a:ext uri="{FF2B5EF4-FFF2-40B4-BE49-F238E27FC236}">
                <a16:creationId xmlns:a16="http://schemas.microsoft.com/office/drawing/2014/main" id="{6F54D3A4-6543-6534-0503-67AEC0DCC591}"/>
              </a:ext>
            </a:extLst>
          </p:cNvPr>
          <p:cNvSpPr/>
          <p:nvPr/>
        </p:nvSpPr>
        <p:spPr>
          <a:xfrm>
            <a:off x="8558784" y="4325112"/>
            <a:ext cx="73152" cy="475488"/>
          </a:xfrm>
          <a:prstGeom prst="rect">
            <a:avLst/>
          </a:prstGeom>
          <a:solidFill>
            <a:srgbClr val="F46901"/>
          </a:solidFill>
          <a:ln w="12700">
            <a:solidFill>
              <a:srgbClr val="F4690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3" name="Text 17">
            <a:extLst>
              <a:ext uri="{FF2B5EF4-FFF2-40B4-BE49-F238E27FC236}">
                <a16:creationId xmlns:a16="http://schemas.microsoft.com/office/drawing/2014/main" id="{B683D131-5812-E55D-9CBB-FD65490DD70D}"/>
              </a:ext>
            </a:extLst>
          </p:cNvPr>
          <p:cNvSpPr/>
          <p:nvPr/>
        </p:nvSpPr>
        <p:spPr>
          <a:xfrm>
            <a:off x="8723376" y="4270248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FEFFFF"/>
                </a:solidFill>
              </a:rPr>
              <a:t>500</a:t>
            </a:r>
            <a:endParaRPr lang="en-US" sz="2400"/>
          </a:p>
        </p:txBody>
      </p:sp>
      <p:sp>
        <p:nvSpPr>
          <p:cNvPr id="64" name="Text 18">
            <a:extLst>
              <a:ext uri="{FF2B5EF4-FFF2-40B4-BE49-F238E27FC236}">
                <a16:creationId xmlns:a16="http://schemas.microsoft.com/office/drawing/2014/main" id="{665258CA-CB59-0779-3382-E595E7F8D326}"/>
              </a:ext>
            </a:extLst>
          </p:cNvPr>
          <p:cNvSpPr/>
          <p:nvPr/>
        </p:nvSpPr>
        <p:spPr>
          <a:xfrm>
            <a:off x="8723376" y="4636008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D9D6E8"/>
                </a:solidFill>
              </a:rPr>
              <a:t>Multi-session hosts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13083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4">
            <a:extLst>
              <a:ext uri="{FF2B5EF4-FFF2-40B4-BE49-F238E27FC236}">
                <a16:creationId xmlns:a16="http://schemas.microsoft.com/office/drawing/2014/main" id="{75D7A32C-48E5-ACCC-89D2-A6F7F40B3601}"/>
              </a:ext>
            </a:extLst>
          </p:cNvPr>
          <p:cNvSpPr/>
          <p:nvPr/>
        </p:nvSpPr>
        <p:spPr>
          <a:xfrm>
            <a:off x="548640" y="680474"/>
            <a:ext cx="7812732" cy="7054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CEFE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Windows 10 AVD landscape before transformation</a:t>
            </a:r>
            <a:endParaRPr lang="en-US" sz="3600">
              <a:solidFill>
                <a:srgbClr val="CEFE4C"/>
              </a:solidFill>
            </a:endParaRPr>
          </a:p>
        </p:txBody>
      </p:sp>
      <p:sp>
        <p:nvSpPr>
          <p:cNvPr id="4" name="Text 5">
            <a:extLst>
              <a:ext uri="{FF2B5EF4-FFF2-40B4-BE49-F238E27FC236}">
                <a16:creationId xmlns:a16="http://schemas.microsoft.com/office/drawing/2014/main" id="{E7126D80-161E-2202-60A8-215A58864D6A}"/>
              </a:ext>
            </a:extLst>
          </p:cNvPr>
          <p:cNvSpPr/>
          <p:nvPr/>
        </p:nvSpPr>
        <p:spPr>
          <a:xfrm>
            <a:off x="550672" y="1938867"/>
            <a:ext cx="5989320" cy="42976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177800" indent="-177800">
              <a:buSzPct val="100000"/>
              <a:buChar char="•"/>
            </a:pPr>
            <a:r>
              <a:rPr lang="en-US" sz="18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Hybrid operating model: </a:t>
            </a:r>
            <a:r>
              <a:rPr lang="en-US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On-premises</a:t>
            </a:r>
            <a:r>
              <a:rPr lang="en-US" sz="18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 Active Directory, Group Policy, SCCM, and image-led desktop management</a:t>
            </a:r>
          </a:p>
          <a:p>
            <a:pPr marL="177800" indent="-177800">
              <a:buSzPct val="100000"/>
              <a:buChar char="•"/>
            </a:pPr>
            <a:endParaRPr lang="en-US" sz="1800"/>
          </a:p>
          <a:p>
            <a:pPr marL="177800" indent="-177800">
              <a:buSzPct val="100000"/>
              <a:buChar char="•"/>
            </a:pPr>
            <a:r>
              <a:rPr lang="en-US" sz="18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A globally distributed user base connecting from the UK, Europe, India, and South Africa</a:t>
            </a:r>
          </a:p>
          <a:p>
            <a:pPr marL="177800" indent="-177800">
              <a:buSzPct val="100000"/>
              <a:buChar char="•"/>
            </a:pPr>
            <a:endParaRPr lang="en-US" sz="1800"/>
          </a:p>
          <a:p>
            <a:pPr marL="177800" indent="-177800">
              <a:buSzPct val="100000"/>
              <a:buChar char="•"/>
            </a:pPr>
            <a:r>
              <a:rPr lang="en-US" sz="18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Different requirements across personal desktops and multisession hosts</a:t>
            </a:r>
          </a:p>
          <a:p>
            <a:pPr marL="177800" indent="-177800">
              <a:buSzPct val="100000"/>
              <a:buChar char="•"/>
            </a:pPr>
            <a:endParaRPr lang="en-US" sz="180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A very small engineering team protected and maintained </a:t>
            </a:r>
            <a:r>
              <a:rPr lang="en-US" sz="18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multiple </a:t>
            </a:r>
            <a:r>
              <a:rPr lang="en-US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golden</a:t>
            </a:r>
            <a:r>
              <a:rPr lang="en-US" sz="18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 images month after month</a:t>
            </a:r>
            <a:endParaRPr lang="en-US" sz="1800">
              <a:latin typeface="Arial"/>
              <a:cs typeface="Arial"/>
            </a:endParaRPr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4D398C0C-1AF9-2283-7E5E-22E2ACF46D46}"/>
              </a:ext>
            </a:extLst>
          </p:cNvPr>
          <p:cNvSpPr/>
          <p:nvPr/>
        </p:nvSpPr>
        <p:spPr>
          <a:xfrm>
            <a:off x="7315200" y="1769352"/>
            <a:ext cx="3931920" cy="4084869"/>
          </a:xfrm>
          <a:prstGeom prst="roundRect">
            <a:avLst>
              <a:gd name="adj" fmla="val 1395"/>
            </a:avLst>
          </a:prstGeom>
          <a:solidFill>
            <a:srgbClr val="19103F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7">
            <a:extLst>
              <a:ext uri="{FF2B5EF4-FFF2-40B4-BE49-F238E27FC236}">
                <a16:creationId xmlns:a16="http://schemas.microsoft.com/office/drawing/2014/main" id="{DE1F032F-35C7-BD48-31E8-5CCE2B92EAE7}"/>
              </a:ext>
            </a:extLst>
          </p:cNvPr>
          <p:cNvSpPr/>
          <p:nvPr/>
        </p:nvSpPr>
        <p:spPr>
          <a:xfrm>
            <a:off x="7589520" y="1536192"/>
            <a:ext cx="1920240" cy="310896"/>
          </a:xfrm>
          <a:prstGeom prst="roundRect">
            <a:avLst>
              <a:gd name="adj" fmla="val 23529"/>
            </a:avLst>
          </a:prstGeom>
          <a:solidFill>
            <a:srgbClr val="644456"/>
          </a:solidFill>
          <a:ln w="12700">
            <a:solidFill>
              <a:srgbClr val="6444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3F50F0F1-9B32-FAC7-68AE-C25391810D6A}"/>
              </a:ext>
            </a:extLst>
          </p:cNvPr>
          <p:cNvSpPr/>
          <p:nvPr/>
        </p:nvSpPr>
        <p:spPr>
          <a:xfrm>
            <a:off x="7635240" y="159105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>
                <a:solidFill>
                  <a:srgbClr val="FE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Legacy control plane</a:t>
            </a:r>
            <a:endParaRPr lang="en-US" sz="1100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71D8E362-527D-3CC5-3411-6F1F4DA2163D}"/>
              </a:ext>
            </a:extLst>
          </p:cNvPr>
          <p:cNvSpPr/>
          <p:nvPr/>
        </p:nvSpPr>
        <p:spPr>
          <a:xfrm>
            <a:off x="7726680" y="2057400"/>
            <a:ext cx="3108960" cy="530352"/>
          </a:xfrm>
          <a:prstGeom prst="roundRect">
            <a:avLst>
              <a:gd name="adj" fmla="val 8621"/>
            </a:avLst>
          </a:prstGeom>
          <a:solidFill>
            <a:srgbClr val="21164C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CC65C95B-27D5-BE39-9CA0-4A81CEE8D6B3}"/>
              </a:ext>
            </a:extLst>
          </p:cNvPr>
          <p:cNvSpPr/>
          <p:nvPr/>
        </p:nvSpPr>
        <p:spPr>
          <a:xfrm>
            <a:off x="8001000" y="2212848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>
                <a:solidFill>
                  <a:srgbClr val="FEFFFF"/>
                </a:solidFill>
              </a:rPr>
              <a:t>On-premises AD</a:t>
            </a:r>
            <a:endParaRPr lang="en-US" sz="1700"/>
          </a:p>
        </p:txBody>
      </p:sp>
      <p:sp>
        <p:nvSpPr>
          <p:cNvPr id="10" name="Shape 11">
            <a:extLst>
              <a:ext uri="{FF2B5EF4-FFF2-40B4-BE49-F238E27FC236}">
                <a16:creationId xmlns:a16="http://schemas.microsoft.com/office/drawing/2014/main" id="{1A739AB8-1EE5-CFF1-8E91-9A5D8F4E0544}"/>
              </a:ext>
            </a:extLst>
          </p:cNvPr>
          <p:cNvSpPr/>
          <p:nvPr/>
        </p:nvSpPr>
        <p:spPr>
          <a:xfrm>
            <a:off x="7726680" y="2807208"/>
            <a:ext cx="3108960" cy="530352"/>
          </a:xfrm>
          <a:prstGeom prst="roundRect">
            <a:avLst>
              <a:gd name="adj" fmla="val 8621"/>
            </a:avLst>
          </a:prstGeom>
          <a:solidFill>
            <a:srgbClr val="251955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66B721A5-36FA-01FA-B999-99CBF719472B}"/>
              </a:ext>
            </a:extLst>
          </p:cNvPr>
          <p:cNvSpPr/>
          <p:nvPr/>
        </p:nvSpPr>
        <p:spPr>
          <a:xfrm>
            <a:off x="8001000" y="296265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>
                <a:solidFill>
                  <a:srgbClr val="FEFFFF"/>
                </a:solidFill>
              </a:rPr>
              <a:t>Group Policy</a:t>
            </a:r>
            <a:endParaRPr lang="en-US" sz="1700"/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A7A61E45-5AB6-55B1-AAAE-8AB8FE2FB938}"/>
              </a:ext>
            </a:extLst>
          </p:cNvPr>
          <p:cNvSpPr/>
          <p:nvPr/>
        </p:nvSpPr>
        <p:spPr>
          <a:xfrm>
            <a:off x="7726680" y="3557016"/>
            <a:ext cx="3108960" cy="530352"/>
          </a:xfrm>
          <a:prstGeom prst="roundRect">
            <a:avLst>
              <a:gd name="adj" fmla="val 8621"/>
            </a:avLst>
          </a:prstGeom>
          <a:solidFill>
            <a:srgbClr val="21164C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4">
            <a:extLst>
              <a:ext uri="{FF2B5EF4-FFF2-40B4-BE49-F238E27FC236}">
                <a16:creationId xmlns:a16="http://schemas.microsoft.com/office/drawing/2014/main" id="{B742DAF0-E1EA-36BB-CBE0-FC296D3CCE10}"/>
              </a:ext>
            </a:extLst>
          </p:cNvPr>
          <p:cNvSpPr/>
          <p:nvPr/>
        </p:nvSpPr>
        <p:spPr>
          <a:xfrm>
            <a:off x="8001000" y="3712464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>
                <a:solidFill>
                  <a:srgbClr val="FEFFFF"/>
                </a:solidFill>
              </a:rPr>
              <a:t>SCCM</a:t>
            </a:r>
            <a:endParaRPr lang="en-US" sz="1700"/>
          </a:p>
        </p:txBody>
      </p:sp>
      <p:sp>
        <p:nvSpPr>
          <p:cNvPr id="14" name="Shape 15">
            <a:extLst>
              <a:ext uri="{FF2B5EF4-FFF2-40B4-BE49-F238E27FC236}">
                <a16:creationId xmlns:a16="http://schemas.microsoft.com/office/drawing/2014/main" id="{F119DA85-E823-EEC6-BA14-400AD7438BD4}"/>
              </a:ext>
            </a:extLst>
          </p:cNvPr>
          <p:cNvSpPr/>
          <p:nvPr/>
        </p:nvSpPr>
        <p:spPr>
          <a:xfrm>
            <a:off x="7726680" y="4306824"/>
            <a:ext cx="3108960" cy="530352"/>
          </a:xfrm>
          <a:prstGeom prst="roundRect">
            <a:avLst>
              <a:gd name="adj" fmla="val 8621"/>
            </a:avLst>
          </a:prstGeom>
          <a:solidFill>
            <a:srgbClr val="251955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9D8A2470-4AA8-88B4-562E-D68BBA6EF9DB}"/>
              </a:ext>
            </a:extLst>
          </p:cNvPr>
          <p:cNvSpPr/>
          <p:nvPr/>
        </p:nvSpPr>
        <p:spPr>
          <a:xfrm>
            <a:off x="8001000" y="4462272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>
                <a:solidFill>
                  <a:srgbClr val="FEFFFF"/>
                </a:solidFill>
              </a:rPr>
              <a:t>Golden images</a:t>
            </a:r>
            <a:endParaRPr lang="en-US" sz="1700"/>
          </a:p>
        </p:txBody>
      </p:sp>
      <p:sp>
        <p:nvSpPr>
          <p:cNvPr id="16" name="Text 17">
            <a:extLst>
              <a:ext uri="{FF2B5EF4-FFF2-40B4-BE49-F238E27FC236}">
                <a16:creationId xmlns:a16="http://schemas.microsoft.com/office/drawing/2014/main" id="{E6AB3246-5876-D44F-CFCA-9B3EB770FACE}"/>
              </a:ext>
            </a:extLst>
          </p:cNvPr>
          <p:cNvSpPr/>
          <p:nvPr/>
        </p:nvSpPr>
        <p:spPr>
          <a:xfrm>
            <a:off x="7635240" y="5173088"/>
            <a:ext cx="3291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D9D6E8"/>
                </a:solidFill>
              </a:rPr>
              <a:t>Everything above had to stay aligned before users saw a stable desktop.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655042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1390C01-F544-7A6E-765E-4A72C167AD01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DFAF9CD4-2251-98C4-BEE5-DC1568F71D86}"/>
              </a:ext>
            </a:extLst>
          </p:cNvPr>
          <p:cNvSpPr/>
          <p:nvPr/>
        </p:nvSpPr>
        <p:spPr>
          <a:xfrm>
            <a:off x="410095" y="772838"/>
            <a:ext cx="9875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 pitchFamily="34" charset="-122"/>
                <a:cs typeface="Arial"/>
              </a:rPr>
              <a:t>Why the old model became unsustainable</a:t>
            </a:r>
            <a:endParaRPr lang="en-US" sz="360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4" name="Shape 5">
            <a:extLst>
              <a:ext uri="{FF2B5EF4-FFF2-40B4-BE49-F238E27FC236}">
                <a16:creationId xmlns:a16="http://schemas.microsoft.com/office/drawing/2014/main" id="{C60AF330-F81E-DCC5-32A3-44EE12DF051F}"/>
              </a:ext>
            </a:extLst>
          </p:cNvPr>
          <p:cNvSpPr/>
          <p:nvPr/>
        </p:nvSpPr>
        <p:spPr>
          <a:xfrm>
            <a:off x="822960" y="1600200"/>
            <a:ext cx="10607040" cy="694944"/>
          </a:xfrm>
          <a:prstGeom prst="roundRect">
            <a:avLst>
              <a:gd name="adj" fmla="val 5263"/>
            </a:avLst>
          </a:prstGeom>
          <a:solidFill>
            <a:srgbClr val="19103F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59800C87-5C0A-8F22-EF7F-93A61B134B3E}"/>
              </a:ext>
            </a:extLst>
          </p:cNvPr>
          <p:cNvSpPr/>
          <p:nvPr/>
        </p:nvSpPr>
        <p:spPr>
          <a:xfrm>
            <a:off x="960120" y="1719072"/>
            <a:ext cx="82296" cy="457200"/>
          </a:xfrm>
          <a:prstGeom prst="rect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821862C7-CDFF-6CD2-58C7-477E8C0F4C00}"/>
              </a:ext>
            </a:extLst>
          </p:cNvPr>
          <p:cNvSpPr/>
          <p:nvPr/>
        </p:nvSpPr>
        <p:spPr>
          <a:xfrm>
            <a:off x="1179576" y="1819656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FEFFFF"/>
                </a:solidFill>
              </a:rPr>
              <a:t>Weekend maintenance</a:t>
            </a:r>
            <a:endParaRPr lang="en-US" sz="1700"/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1BA3F18D-1B65-4CD3-0CF7-1355F4FC0AD5}"/>
              </a:ext>
            </a:extLst>
          </p:cNvPr>
          <p:cNvSpPr/>
          <p:nvPr/>
        </p:nvSpPr>
        <p:spPr>
          <a:xfrm>
            <a:off x="3611880" y="1700784"/>
            <a:ext cx="7269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D9D6E8"/>
                </a:solidFill>
              </a:rPr>
              <a:t>Desktops had to be powered on for patching, app updates, and security changes.</a:t>
            </a:r>
            <a:endParaRPr lang="en-US" sz="1400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9EFDE534-A962-8B3E-C863-BFA93F415E91}"/>
              </a:ext>
            </a:extLst>
          </p:cNvPr>
          <p:cNvSpPr/>
          <p:nvPr/>
        </p:nvSpPr>
        <p:spPr>
          <a:xfrm>
            <a:off x="822960" y="2450592"/>
            <a:ext cx="10607040" cy="694944"/>
          </a:xfrm>
          <a:prstGeom prst="roundRect">
            <a:avLst>
              <a:gd name="adj" fmla="val 5263"/>
            </a:avLst>
          </a:prstGeom>
          <a:solidFill>
            <a:srgbClr val="1A1142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2AB2EBA9-56FC-C19D-B890-8C999C49A346}"/>
              </a:ext>
            </a:extLst>
          </p:cNvPr>
          <p:cNvSpPr/>
          <p:nvPr/>
        </p:nvSpPr>
        <p:spPr>
          <a:xfrm>
            <a:off x="960120" y="2569464"/>
            <a:ext cx="82296" cy="457200"/>
          </a:xfrm>
          <a:prstGeom prst="rect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A03FCCF5-910F-1659-B90C-6085B67B58EF}"/>
              </a:ext>
            </a:extLst>
          </p:cNvPr>
          <p:cNvSpPr/>
          <p:nvPr/>
        </p:nvSpPr>
        <p:spPr>
          <a:xfrm>
            <a:off x="1188720" y="2551176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FEFFFF"/>
                </a:solidFill>
              </a:rPr>
              <a:t>Image sprawl</a:t>
            </a:r>
            <a:endParaRPr lang="en-US" sz="1700"/>
          </a:p>
        </p:txBody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B49A84A1-BDE2-1535-541C-5584ABE192E4}"/>
              </a:ext>
            </a:extLst>
          </p:cNvPr>
          <p:cNvSpPr/>
          <p:nvPr/>
        </p:nvSpPr>
        <p:spPr>
          <a:xfrm>
            <a:off x="3611880" y="2551176"/>
            <a:ext cx="7269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D9D6E8"/>
                </a:solidFill>
              </a:rPr>
              <a:t>Multiple images needed monthly patching, testing, sealing, and gallery publishing.</a:t>
            </a:r>
            <a:endParaRPr lang="en-US" sz="1400"/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6165F4F2-5159-BEFA-9258-3AC7747F96B8}"/>
              </a:ext>
            </a:extLst>
          </p:cNvPr>
          <p:cNvSpPr/>
          <p:nvPr/>
        </p:nvSpPr>
        <p:spPr>
          <a:xfrm>
            <a:off x="822960" y="3300984"/>
            <a:ext cx="10607040" cy="694944"/>
          </a:xfrm>
          <a:prstGeom prst="roundRect">
            <a:avLst>
              <a:gd name="adj" fmla="val 5263"/>
            </a:avLst>
          </a:prstGeom>
          <a:solidFill>
            <a:srgbClr val="19103F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7472FEAF-A703-1948-CE97-97080C691BAF}"/>
              </a:ext>
            </a:extLst>
          </p:cNvPr>
          <p:cNvSpPr/>
          <p:nvPr/>
        </p:nvSpPr>
        <p:spPr>
          <a:xfrm>
            <a:off x="960120" y="3419856"/>
            <a:ext cx="82296" cy="457200"/>
          </a:xfrm>
          <a:prstGeom prst="rect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5">
            <a:extLst>
              <a:ext uri="{FF2B5EF4-FFF2-40B4-BE49-F238E27FC236}">
                <a16:creationId xmlns:a16="http://schemas.microsoft.com/office/drawing/2014/main" id="{39DF5929-B9F1-85E0-175B-C4AD4E8C802C}"/>
              </a:ext>
            </a:extLst>
          </p:cNvPr>
          <p:cNvSpPr/>
          <p:nvPr/>
        </p:nvSpPr>
        <p:spPr>
          <a:xfrm>
            <a:off x="1188720" y="3529584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FEFFFF"/>
                </a:solidFill>
              </a:rPr>
              <a:t>SCCM failure handling</a:t>
            </a:r>
            <a:endParaRPr lang="en-US" sz="1700"/>
          </a:p>
        </p:txBody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07233BDF-7140-02E7-B6BD-313BDB377926}"/>
              </a:ext>
            </a:extLst>
          </p:cNvPr>
          <p:cNvSpPr/>
          <p:nvPr/>
        </p:nvSpPr>
        <p:spPr>
          <a:xfrm>
            <a:off x="3611880" y="3401568"/>
            <a:ext cx="7269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D9D6E8"/>
                </a:solidFill>
              </a:rPr>
              <a:t>Patch and app deployment issues created extra troubleshooting overhead.</a:t>
            </a:r>
            <a:endParaRPr lang="en-US" sz="1400"/>
          </a:p>
        </p:txBody>
      </p:sp>
      <p:sp>
        <p:nvSpPr>
          <p:cNvPr id="16" name="Shape 17">
            <a:extLst>
              <a:ext uri="{FF2B5EF4-FFF2-40B4-BE49-F238E27FC236}">
                <a16:creationId xmlns:a16="http://schemas.microsoft.com/office/drawing/2014/main" id="{0242C800-798B-2031-7BFE-3C64618F39AE}"/>
              </a:ext>
            </a:extLst>
          </p:cNvPr>
          <p:cNvSpPr/>
          <p:nvPr/>
        </p:nvSpPr>
        <p:spPr>
          <a:xfrm>
            <a:off x="822960" y="4151376"/>
            <a:ext cx="10607040" cy="694944"/>
          </a:xfrm>
          <a:prstGeom prst="roundRect">
            <a:avLst>
              <a:gd name="adj" fmla="val 5263"/>
            </a:avLst>
          </a:prstGeom>
          <a:solidFill>
            <a:srgbClr val="1A1142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Shape 18">
            <a:extLst>
              <a:ext uri="{FF2B5EF4-FFF2-40B4-BE49-F238E27FC236}">
                <a16:creationId xmlns:a16="http://schemas.microsoft.com/office/drawing/2014/main" id="{3FFB28CC-A6D3-CFC0-0E2F-9FB6245C87FA}"/>
              </a:ext>
            </a:extLst>
          </p:cNvPr>
          <p:cNvSpPr/>
          <p:nvPr/>
        </p:nvSpPr>
        <p:spPr>
          <a:xfrm>
            <a:off x="960120" y="4270248"/>
            <a:ext cx="82296" cy="457200"/>
          </a:xfrm>
          <a:prstGeom prst="rect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9">
            <a:extLst>
              <a:ext uri="{FF2B5EF4-FFF2-40B4-BE49-F238E27FC236}">
                <a16:creationId xmlns:a16="http://schemas.microsoft.com/office/drawing/2014/main" id="{7B6A2830-B295-C11D-326B-4085831B401C}"/>
              </a:ext>
            </a:extLst>
          </p:cNvPr>
          <p:cNvSpPr/>
          <p:nvPr/>
        </p:nvSpPr>
        <p:spPr>
          <a:xfrm>
            <a:off x="1188720" y="4251960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FEFFFF"/>
                </a:solidFill>
              </a:rPr>
              <a:t>Team bottleneck</a:t>
            </a:r>
            <a:endParaRPr lang="en-US" sz="1700"/>
          </a:p>
        </p:txBody>
      </p:sp>
      <p:sp>
        <p:nvSpPr>
          <p:cNvPr id="19" name="Text 20">
            <a:extLst>
              <a:ext uri="{FF2B5EF4-FFF2-40B4-BE49-F238E27FC236}">
                <a16:creationId xmlns:a16="http://schemas.microsoft.com/office/drawing/2014/main" id="{14C03E9C-BADE-9073-01C0-6FF8CB34DBA2}"/>
              </a:ext>
            </a:extLst>
          </p:cNvPr>
          <p:cNvSpPr/>
          <p:nvPr/>
        </p:nvSpPr>
        <p:spPr>
          <a:xfrm>
            <a:off x="3611880" y="4251960"/>
            <a:ext cx="7269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D9D6E8"/>
                </a:solidFill>
              </a:rPr>
              <a:t>A small number of engineers owned every image and every sensitive change.</a:t>
            </a:r>
            <a:endParaRPr lang="en-US" sz="1400"/>
          </a:p>
        </p:txBody>
      </p:sp>
      <p:sp>
        <p:nvSpPr>
          <p:cNvPr id="20" name="Shape 21">
            <a:extLst>
              <a:ext uri="{FF2B5EF4-FFF2-40B4-BE49-F238E27FC236}">
                <a16:creationId xmlns:a16="http://schemas.microsoft.com/office/drawing/2014/main" id="{4D331073-6F42-7EF6-75D3-1344A3F0ABC0}"/>
              </a:ext>
            </a:extLst>
          </p:cNvPr>
          <p:cNvSpPr/>
          <p:nvPr/>
        </p:nvSpPr>
        <p:spPr>
          <a:xfrm>
            <a:off x="822960" y="5001768"/>
            <a:ext cx="10607040" cy="694944"/>
          </a:xfrm>
          <a:prstGeom prst="roundRect">
            <a:avLst>
              <a:gd name="adj" fmla="val 5263"/>
            </a:avLst>
          </a:prstGeom>
          <a:solidFill>
            <a:srgbClr val="19103F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Shape 22">
            <a:extLst>
              <a:ext uri="{FF2B5EF4-FFF2-40B4-BE49-F238E27FC236}">
                <a16:creationId xmlns:a16="http://schemas.microsoft.com/office/drawing/2014/main" id="{5066BAA5-F852-699B-82E1-58C649CA2286}"/>
              </a:ext>
            </a:extLst>
          </p:cNvPr>
          <p:cNvSpPr/>
          <p:nvPr/>
        </p:nvSpPr>
        <p:spPr>
          <a:xfrm>
            <a:off x="960120" y="5120640"/>
            <a:ext cx="82296" cy="457200"/>
          </a:xfrm>
          <a:prstGeom prst="rect">
            <a:avLst/>
          </a:prstGeom>
          <a:solidFill>
            <a:srgbClr val="F46901"/>
          </a:solidFill>
          <a:ln w="12700">
            <a:solidFill>
              <a:srgbClr val="F4690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3">
            <a:extLst>
              <a:ext uri="{FF2B5EF4-FFF2-40B4-BE49-F238E27FC236}">
                <a16:creationId xmlns:a16="http://schemas.microsoft.com/office/drawing/2014/main" id="{E9754BB9-6DC2-719B-3932-90D627D00985}"/>
              </a:ext>
            </a:extLst>
          </p:cNvPr>
          <p:cNvSpPr/>
          <p:nvPr/>
        </p:nvSpPr>
        <p:spPr>
          <a:xfrm>
            <a:off x="1188720" y="5102352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FEFFFF"/>
                </a:solidFill>
              </a:rPr>
              <a:t>Cost and risk</a:t>
            </a:r>
            <a:endParaRPr lang="en-US" sz="1700"/>
          </a:p>
        </p:txBody>
      </p:sp>
      <p:sp>
        <p:nvSpPr>
          <p:cNvPr id="23" name="Text 24">
            <a:extLst>
              <a:ext uri="{FF2B5EF4-FFF2-40B4-BE49-F238E27FC236}">
                <a16:creationId xmlns:a16="http://schemas.microsoft.com/office/drawing/2014/main" id="{EC584230-4876-823A-BE72-32150666BA9C}"/>
              </a:ext>
            </a:extLst>
          </p:cNvPr>
          <p:cNvSpPr/>
          <p:nvPr/>
        </p:nvSpPr>
        <p:spPr>
          <a:xfrm>
            <a:off x="3611880" y="5102352"/>
            <a:ext cx="7269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D9D6E8"/>
                </a:solidFill>
              </a:rPr>
              <a:t>High operational cost, delayed change windows, and more opportunity for drift.</a:t>
            </a:r>
            <a:endParaRPr lang="en-US" sz="1400"/>
          </a:p>
        </p:txBody>
      </p:sp>
      <p:sp>
        <p:nvSpPr>
          <p:cNvPr id="24" name="Text 25">
            <a:extLst>
              <a:ext uri="{FF2B5EF4-FFF2-40B4-BE49-F238E27FC236}">
                <a16:creationId xmlns:a16="http://schemas.microsoft.com/office/drawing/2014/main" id="{A9C77E5D-3F60-1606-0B06-27673C5FFD8F}"/>
              </a:ext>
            </a:extLst>
          </p:cNvPr>
          <p:cNvSpPr/>
          <p:nvPr/>
        </p:nvSpPr>
        <p:spPr>
          <a:xfrm>
            <a:off x="822499" y="5866168"/>
            <a:ext cx="10790842" cy="143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46901"/>
                </a:solidFill>
              </a:rPr>
              <a:t>Net effect: The team spent too much time servicing the platform and not enough time improving it.</a:t>
            </a:r>
            <a:endParaRPr lang="en-US" sz="160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35F0026-ED9E-A2AA-363E-634A83EA5D95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Verdana"/>
                <a:cs typeface="Arial"/>
              </a:rPr>
              <a:t>PAIN POINTS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46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4">
            <a:extLst>
              <a:ext uri="{FF2B5EF4-FFF2-40B4-BE49-F238E27FC236}">
                <a16:creationId xmlns:a16="http://schemas.microsoft.com/office/drawing/2014/main" id="{B7521681-E21F-5A56-0C42-998FDF040BA1}"/>
              </a:ext>
            </a:extLst>
          </p:cNvPr>
          <p:cNvSpPr/>
          <p:nvPr/>
        </p:nvSpPr>
        <p:spPr>
          <a:xfrm>
            <a:off x="433185" y="757445"/>
            <a:ext cx="11314853" cy="628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 pitchFamily="34" charset="-122"/>
                <a:cs typeface="Arial"/>
              </a:rPr>
              <a:t>What KPMG UK wanted from the Windows 11 reset</a:t>
            </a:r>
            <a:endParaRPr lang="en-US" sz="360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Shape 7">
            <a:extLst>
              <a:ext uri="{FF2B5EF4-FFF2-40B4-BE49-F238E27FC236}">
                <a16:creationId xmlns:a16="http://schemas.microsoft.com/office/drawing/2014/main" id="{D279EFAF-C02C-3AA5-6635-D00A0D4D58A1}"/>
              </a:ext>
            </a:extLst>
          </p:cNvPr>
          <p:cNvSpPr/>
          <p:nvPr/>
        </p:nvSpPr>
        <p:spPr>
          <a:xfrm>
            <a:off x="741711" y="1744872"/>
            <a:ext cx="1783080" cy="310896"/>
          </a:xfrm>
          <a:prstGeom prst="roundRect">
            <a:avLst>
              <a:gd name="adj" fmla="val 23529"/>
            </a:avLst>
          </a:prstGeom>
          <a:solidFill>
            <a:srgbClr val="644456"/>
          </a:solidFill>
          <a:ln w="12700">
            <a:solidFill>
              <a:srgbClr val="6444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B510B324-6D6A-FF48-599B-7A7721D3D349}"/>
              </a:ext>
            </a:extLst>
          </p:cNvPr>
          <p:cNvSpPr/>
          <p:nvPr/>
        </p:nvSpPr>
        <p:spPr>
          <a:xfrm>
            <a:off x="6273831" y="1744872"/>
            <a:ext cx="1783080" cy="310896"/>
          </a:xfrm>
          <a:prstGeom prst="roundRect">
            <a:avLst>
              <a:gd name="adj" fmla="val 23529"/>
            </a:avLst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Shape 5">
            <a:extLst>
              <a:ext uri="{FF2B5EF4-FFF2-40B4-BE49-F238E27FC236}">
                <a16:creationId xmlns:a16="http://schemas.microsoft.com/office/drawing/2014/main" id="{AA0BBB04-4EB5-4898-AD2C-3035A3CB673A}"/>
              </a:ext>
            </a:extLst>
          </p:cNvPr>
          <p:cNvSpPr/>
          <p:nvPr/>
        </p:nvSpPr>
        <p:spPr>
          <a:xfrm>
            <a:off x="731520" y="2229504"/>
            <a:ext cx="5166360" cy="3620347"/>
          </a:xfrm>
          <a:prstGeom prst="roundRect">
            <a:avLst>
              <a:gd name="adj" fmla="val 1064"/>
            </a:avLst>
          </a:prstGeom>
          <a:solidFill>
            <a:srgbClr val="19103F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9E842E35-4945-CDC7-429C-EA86F1AEEF5A}"/>
              </a:ext>
            </a:extLst>
          </p:cNvPr>
          <p:cNvSpPr/>
          <p:nvPr/>
        </p:nvSpPr>
        <p:spPr>
          <a:xfrm>
            <a:off x="6263640" y="2229504"/>
            <a:ext cx="5166360" cy="3620347"/>
          </a:xfrm>
          <a:prstGeom prst="roundRect">
            <a:avLst>
              <a:gd name="adj" fmla="val 1064"/>
            </a:avLst>
          </a:prstGeom>
          <a:solidFill>
            <a:srgbClr val="19103F"/>
          </a:solidFill>
          <a:ln w="635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C327B7FC-A77B-7416-C468-14BA9F5B0768}"/>
              </a:ext>
            </a:extLst>
          </p:cNvPr>
          <p:cNvSpPr/>
          <p:nvPr/>
        </p:nvSpPr>
        <p:spPr>
          <a:xfrm>
            <a:off x="787431" y="1799736"/>
            <a:ext cx="1691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>
                <a:solidFill>
                  <a:srgbClr val="FE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 away from</a:t>
            </a:r>
            <a:endParaRPr lang="en-US" sz="1100"/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5DCE75E5-E025-DB9E-DD36-32D713244EBA}"/>
              </a:ext>
            </a:extLst>
          </p:cNvPr>
          <p:cNvSpPr/>
          <p:nvPr/>
        </p:nvSpPr>
        <p:spPr>
          <a:xfrm>
            <a:off x="960120" y="2320944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EFFFF"/>
                </a:solidFill>
              </a:rPr>
              <a:t>On-premises AD and GPO dependencies</a:t>
            </a:r>
            <a:endParaRPr lang="en-US" sz="1600"/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77A850A7-3071-1EA4-893E-71912512B41D}"/>
              </a:ext>
            </a:extLst>
          </p:cNvPr>
          <p:cNvSpPr/>
          <p:nvPr/>
        </p:nvSpPr>
        <p:spPr>
          <a:xfrm>
            <a:off x="6319551" y="1799736"/>
            <a:ext cx="1691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>
                <a:solidFill>
                  <a:srgbClr val="1209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 toward</a:t>
            </a:r>
            <a:endParaRPr lang="en-US" sz="1100"/>
          </a:p>
        </p:txBody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FF88A0C7-25BB-16DF-A8CB-594941B68449}"/>
              </a:ext>
            </a:extLst>
          </p:cNvPr>
          <p:cNvSpPr/>
          <p:nvPr/>
        </p:nvSpPr>
        <p:spPr>
          <a:xfrm>
            <a:off x="6492240" y="2320944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EFFFF"/>
                </a:solidFill>
              </a:rPr>
              <a:t>Entra ID and modern cloud-first identity</a:t>
            </a:r>
            <a:endParaRPr lang="en-US" sz="1600"/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B5ADC6E9-2BF5-3E86-9054-1FEED3BC03DB}"/>
              </a:ext>
            </a:extLst>
          </p:cNvPr>
          <p:cNvSpPr/>
          <p:nvPr/>
        </p:nvSpPr>
        <p:spPr>
          <a:xfrm>
            <a:off x="914400" y="2997600"/>
            <a:ext cx="4754880" cy="0"/>
          </a:xfrm>
          <a:prstGeom prst="line">
            <a:avLst/>
          </a:prstGeom>
          <a:noFill/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56089D2B-8DE0-90F3-3D35-E90A3AC283D3}"/>
              </a:ext>
            </a:extLst>
          </p:cNvPr>
          <p:cNvSpPr/>
          <p:nvPr/>
        </p:nvSpPr>
        <p:spPr>
          <a:xfrm>
            <a:off x="6446520" y="2997600"/>
            <a:ext cx="4754880" cy="0"/>
          </a:xfrm>
          <a:prstGeom prst="line">
            <a:avLst/>
          </a:prstGeom>
          <a:noFill/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5">
            <a:extLst>
              <a:ext uri="{FF2B5EF4-FFF2-40B4-BE49-F238E27FC236}">
                <a16:creationId xmlns:a16="http://schemas.microsoft.com/office/drawing/2014/main" id="{170221D9-D875-8604-4BC8-6A9C9E2AC03F}"/>
              </a:ext>
            </a:extLst>
          </p:cNvPr>
          <p:cNvSpPr/>
          <p:nvPr/>
        </p:nvSpPr>
        <p:spPr>
          <a:xfrm>
            <a:off x="960120" y="3070752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EFFFF"/>
                </a:solidFill>
              </a:rPr>
              <a:t>SCCM-led app and patch motion</a:t>
            </a:r>
            <a:endParaRPr lang="en-US" sz="1600"/>
          </a:p>
        </p:txBody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0BDD397A-6B4C-8ECD-3A8C-9DC52B45495A}"/>
              </a:ext>
            </a:extLst>
          </p:cNvPr>
          <p:cNvSpPr/>
          <p:nvPr/>
        </p:nvSpPr>
        <p:spPr>
          <a:xfrm>
            <a:off x="6492240" y="3070752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EFFFF"/>
                </a:solidFill>
              </a:rPr>
              <a:t>Automated delivery through Nerdio and selective Intune use</a:t>
            </a:r>
            <a:endParaRPr lang="en-US" sz="1600"/>
          </a:p>
        </p:txBody>
      </p:sp>
      <p:sp>
        <p:nvSpPr>
          <p:cNvPr id="16" name="Shape 17">
            <a:extLst>
              <a:ext uri="{FF2B5EF4-FFF2-40B4-BE49-F238E27FC236}">
                <a16:creationId xmlns:a16="http://schemas.microsoft.com/office/drawing/2014/main" id="{FF45D272-216D-0CCA-6EB7-2EBBE9899EA3}"/>
              </a:ext>
            </a:extLst>
          </p:cNvPr>
          <p:cNvSpPr/>
          <p:nvPr/>
        </p:nvSpPr>
        <p:spPr>
          <a:xfrm>
            <a:off x="914400" y="3747408"/>
            <a:ext cx="4754880" cy="0"/>
          </a:xfrm>
          <a:prstGeom prst="line">
            <a:avLst/>
          </a:prstGeom>
          <a:noFill/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Shape 18">
            <a:extLst>
              <a:ext uri="{FF2B5EF4-FFF2-40B4-BE49-F238E27FC236}">
                <a16:creationId xmlns:a16="http://schemas.microsoft.com/office/drawing/2014/main" id="{D51A32CB-94EE-3B6E-950F-F78B43E8CB55}"/>
              </a:ext>
            </a:extLst>
          </p:cNvPr>
          <p:cNvSpPr/>
          <p:nvPr/>
        </p:nvSpPr>
        <p:spPr>
          <a:xfrm>
            <a:off x="6446520" y="3747408"/>
            <a:ext cx="4754880" cy="0"/>
          </a:xfrm>
          <a:prstGeom prst="line">
            <a:avLst/>
          </a:prstGeom>
          <a:noFill/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9">
            <a:extLst>
              <a:ext uri="{FF2B5EF4-FFF2-40B4-BE49-F238E27FC236}">
                <a16:creationId xmlns:a16="http://schemas.microsoft.com/office/drawing/2014/main" id="{2C4ECB5D-7411-D7D1-F975-178F73071EB0}"/>
              </a:ext>
            </a:extLst>
          </p:cNvPr>
          <p:cNvSpPr/>
          <p:nvPr/>
        </p:nvSpPr>
        <p:spPr>
          <a:xfrm>
            <a:off x="960120" y="3820560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EFFFF"/>
                </a:solidFill>
              </a:rPr>
              <a:t>Monthly golden image maintenance</a:t>
            </a:r>
            <a:endParaRPr lang="en-US" sz="1600"/>
          </a:p>
        </p:txBody>
      </p:sp>
      <p:sp>
        <p:nvSpPr>
          <p:cNvPr id="19" name="Text 20">
            <a:extLst>
              <a:ext uri="{FF2B5EF4-FFF2-40B4-BE49-F238E27FC236}">
                <a16:creationId xmlns:a16="http://schemas.microsoft.com/office/drawing/2014/main" id="{29B48C43-1C65-8F71-6049-7DA40D2F843E}"/>
              </a:ext>
            </a:extLst>
          </p:cNvPr>
          <p:cNvSpPr/>
          <p:nvPr/>
        </p:nvSpPr>
        <p:spPr>
          <a:xfrm>
            <a:off x="6492240" y="3820560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EFFFF"/>
                </a:solidFill>
              </a:rPr>
              <a:t>No-image platform with runtime app provisioning</a:t>
            </a:r>
            <a:endParaRPr lang="en-US" sz="1600"/>
          </a:p>
        </p:txBody>
      </p:sp>
      <p:sp>
        <p:nvSpPr>
          <p:cNvPr id="20" name="Shape 21">
            <a:extLst>
              <a:ext uri="{FF2B5EF4-FFF2-40B4-BE49-F238E27FC236}">
                <a16:creationId xmlns:a16="http://schemas.microsoft.com/office/drawing/2014/main" id="{46220409-20BC-043E-65EF-3FAF64D42FA6}"/>
              </a:ext>
            </a:extLst>
          </p:cNvPr>
          <p:cNvSpPr/>
          <p:nvPr/>
        </p:nvSpPr>
        <p:spPr>
          <a:xfrm>
            <a:off x="914400" y="4497216"/>
            <a:ext cx="4754880" cy="0"/>
          </a:xfrm>
          <a:prstGeom prst="line">
            <a:avLst/>
          </a:prstGeom>
          <a:noFill/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Shape 22">
            <a:extLst>
              <a:ext uri="{FF2B5EF4-FFF2-40B4-BE49-F238E27FC236}">
                <a16:creationId xmlns:a16="http://schemas.microsoft.com/office/drawing/2014/main" id="{B61D5029-A323-6E2C-191A-3FD876D22E01}"/>
              </a:ext>
            </a:extLst>
          </p:cNvPr>
          <p:cNvSpPr/>
          <p:nvPr/>
        </p:nvSpPr>
        <p:spPr>
          <a:xfrm>
            <a:off x="6446520" y="4497216"/>
            <a:ext cx="4754880" cy="0"/>
          </a:xfrm>
          <a:prstGeom prst="line">
            <a:avLst/>
          </a:prstGeom>
          <a:noFill/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3">
            <a:extLst>
              <a:ext uri="{FF2B5EF4-FFF2-40B4-BE49-F238E27FC236}">
                <a16:creationId xmlns:a16="http://schemas.microsoft.com/office/drawing/2014/main" id="{23618D81-48A0-FA5F-61A6-A4A17EB03EA9}"/>
              </a:ext>
            </a:extLst>
          </p:cNvPr>
          <p:cNvSpPr/>
          <p:nvPr/>
        </p:nvSpPr>
        <p:spPr>
          <a:xfrm>
            <a:off x="960120" y="4570368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EFFFF"/>
                </a:solidFill>
              </a:rPr>
              <a:t>Manual maintenance windows</a:t>
            </a:r>
            <a:endParaRPr lang="en-US" sz="1600"/>
          </a:p>
        </p:txBody>
      </p:sp>
      <p:sp>
        <p:nvSpPr>
          <p:cNvPr id="23" name="Text 24">
            <a:extLst>
              <a:ext uri="{FF2B5EF4-FFF2-40B4-BE49-F238E27FC236}">
                <a16:creationId xmlns:a16="http://schemas.microsoft.com/office/drawing/2014/main" id="{D9769F49-3744-3997-F855-D5F7C8A4F57D}"/>
              </a:ext>
            </a:extLst>
          </p:cNvPr>
          <p:cNvSpPr/>
          <p:nvPr/>
        </p:nvSpPr>
        <p:spPr>
          <a:xfrm>
            <a:off x="6492240" y="4570368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EFFFF"/>
                </a:solidFill>
              </a:rPr>
              <a:t>Policy-driven deployments when no sessions are active</a:t>
            </a:r>
            <a:endParaRPr lang="en-US" sz="1600"/>
          </a:p>
        </p:txBody>
      </p:sp>
      <p:sp>
        <p:nvSpPr>
          <p:cNvPr id="24" name="Shape 25">
            <a:extLst>
              <a:ext uri="{FF2B5EF4-FFF2-40B4-BE49-F238E27FC236}">
                <a16:creationId xmlns:a16="http://schemas.microsoft.com/office/drawing/2014/main" id="{BA8108FD-1422-3E12-3D08-5921BB6826D0}"/>
              </a:ext>
            </a:extLst>
          </p:cNvPr>
          <p:cNvSpPr/>
          <p:nvPr/>
        </p:nvSpPr>
        <p:spPr>
          <a:xfrm>
            <a:off x="914400" y="5108479"/>
            <a:ext cx="4754880" cy="0"/>
          </a:xfrm>
          <a:prstGeom prst="line">
            <a:avLst/>
          </a:prstGeom>
          <a:noFill/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Shape 26">
            <a:extLst>
              <a:ext uri="{FF2B5EF4-FFF2-40B4-BE49-F238E27FC236}">
                <a16:creationId xmlns:a16="http://schemas.microsoft.com/office/drawing/2014/main" id="{CC64DA99-8A34-CFB4-A2A5-F315AC73541D}"/>
              </a:ext>
            </a:extLst>
          </p:cNvPr>
          <p:cNvSpPr/>
          <p:nvPr/>
        </p:nvSpPr>
        <p:spPr>
          <a:xfrm>
            <a:off x="6446520" y="5108479"/>
            <a:ext cx="4754880" cy="0"/>
          </a:xfrm>
          <a:prstGeom prst="line">
            <a:avLst/>
          </a:prstGeom>
          <a:noFill/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7">
            <a:extLst>
              <a:ext uri="{FF2B5EF4-FFF2-40B4-BE49-F238E27FC236}">
                <a16:creationId xmlns:a16="http://schemas.microsoft.com/office/drawing/2014/main" id="{62F17838-0FBB-7D5E-3579-7A95326A10EB}"/>
              </a:ext>
            </a:extLst>
          </p:cNvPr>
          <p:cNvSpPr/>
          <p:nvPr/>
        </p:nvSpPr>
        <p:spPr>
          <a:xfrm>
            <a:off x="960120" y="5181631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EFFFF"/>
                </a:solidFill>
              </a:rPr>
              <a:t>Inconsistent multi-session policy results</a:t>
            </a:r>
            <a:endParaRPr lang="en-US" sz="1600"/>
          </a:p>
        </p:txBody>
      </p:sp>
      <p:sp>
        <p:nvSpPr>
          <p:cNvPr id="27" name="Text 28">
            <a:extLst>
              <a:ext uri="{FF2B5EF4-FFF2-40B4-BE49-F238E27FC236}">
                <a16:creationId xmlns:a16="http://schemas.microsoft.com/office/drawing/2014/main" id="{0E3CA862-9212-E85D-FB76-2DD6B177D059}"/>
              </a:ext>
            </a:extLst>
          </p:cNvPr>
          <p:cNvSpPr/>
          <p:nvPr/>
        </p:nvSpPr>
        <p:spPr>
          <a:xfrm>
            <a:off x="6492240" y="5181631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EFFFF"/>
                </a:solidFill>
              </a:rPr>
              <a:t>A model tuned for AVD reliability and scale</a:t>
            </a:r>
            <a:endParaRPr lang="en-US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8C6921-1983-5727-1E0C-848AA40F8AC2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7214653-BBCF-64DC-B925-64083E65CF5A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Verdana"/>
                <a:cs typeface="Arial"/>
              </a:rPr>
              <a:t>TARGET 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467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4">
            <a:extLst>
              <a:ext uri="{FF2B5EF4-FFF2-40B4-BE49-F238E27FC236}">
                <a16:creationId xmlns:a16="http://schemas.microsoft.com/office/drawing/2014/main" id="{B0CCBD40-5593-D445-56BC-E1FE4213A9B2}"/>
              </a:ext>
            </a:extLst>
          </p:cNvPr>
          <p:cNvSpPr/>
          <p:nvPr/>
        </p:nvSpPr>
        <p:spPr>
          <a:xfrm>
            <a:off x="363914" y="903686"/>
            <a:ext cx="11184004" cy="805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>
                <a:solidFill>
                  <a:schemeClr val="accent1"/>
                </a:solidFill>
                <a:latin typeface="Arial"/>
                <a:ea typeface="Arial" pitchFamily="34" charset="-122"/>
                <a:cs typeface="Arial"/>
              </a:rPr>
              <a:t>The new operating model: </a:t>
            </a:r>
            <a:endParaRPr lang="en-US" sz="3600">
              <a:solidFill>
                <a:schemeClr val="accent1"/>
              </a:solidFill>
              <a:latin typeface="Arial"/>
              <a:ea typeface="Arial" pitchFamily="34" charset="-122"/>
              <a:cs typeface="Arial"/>
            </a:endParaRPr>
          </a:p>
          <a:p>
            <a:pPr marL="0" indent="0"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 pitchFamily="34" charset="-122"/>
                <a:cs typeface="Arial"/>
              </a:rPr>
              <a:t>Dynamic, imageless runtime delivery</a:t>
            </a:r>
            <a:endParaRPr lang="en-US" sz="3600">
              <a:solidFill>
                <a:schemeClr val="accent1"/>
              </a:solidFill>
              <a:latin typeface="Arial"/>
              <a:cs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7B3D04-2EE7-48EF-9C30-23EF49B058C5}"/>
              </a:ext>
            </a:extLst>
          </p:cNvPr>
          <p:cNvGrpSpPr/>
          <p:nvPr/>
        </p:nvGrpSpPr>
        <p:grpSpPr>
          <a:xfrm>
            <a:off x="638233" y="2244560"/>
            <a:ext cx="10984499" cy="1702569"/>
            <a:chOff x="822960" y="2121408"/>
            <a:chExt cx="9052560" cy="1371600"/>
          </a:xfrm>
        </p:grpSpPr>
        <p:sp>
          <p:nvSpPr>
            <p:cNvPr id="4" name="Shape 5">
              <a:extLst>
                <a:ext uri="{FF2B5EF4-FFF2-40B4-BE49-F238E27FC236}">
                  <a16:creationId xmlns:a16="http://schemas.microsoft.com/office/drawing/2014/main" id="{B07863B1-E793-6612-523E-59301A3C58ED}"/>
                </a:ext>
              </a:extLst>
            </p:cNvPr>
            <p:cNvSpPr/>
            <p:nvPr/>
          </p:nvSpPr>
          <p:spPr>
            <a:xfrm>
              <a:off x="2331720" y="2834640"/>
              <a:ext cx="1097280" cy="0"/>
            </a:xfrm>
            <a:prstGeom prst="line">
              <a:avLst/>
            </a:prstGeom>
            <a:noFill/>
            <a:ln w="12700">
              <a:solidFill>
                <a:srgbClr val="CCFF4E"/>
              </a:solidFill>
              <a:prstDash val="solid"/>
              <a:headEnd type="none"/>
              <a:tailEnd type="triangle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Shape 6">
              <a:extLst>
                <a:ext uri="{FF2B5EF4-FFF2-40B4-BE49-F238E27FC236}">
                  <a16:creationId xmlns:a16="http://schemas.microsoft.com/office/drawing/2014/main" id="{20BD6E8F-D894-05DF-4EC7-4549D9F57402}"/>
                </a:ext>
              </a:extLst>
            </p:cNvPr>
            <p:cNvSpPr/>
            <p:nvPr/>
          </p:nvSpPr>
          <p:spPr>
            <a:xfrm>
              <a:off x="4709160" y="2834640"/>
              <a:ext cx="1097280" cy="0"/>
            </a:xfrm>
            <a:prstGeom prst="line">
              <a:avLst/>
            </a:prstGeom>
            <a:noFill/>
            <a:ln w="12700">
              <a:solidFill>
                <a:srgbClr val="CCFF4E"/>
              </a:solidFill>
              <a:prstDash val="solid"/>
              <a:headEnd type="none"/>
              <a:tailEnd type="triangle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Shape 7">
              <a:extLst>
                <a:ext uri="{FF2B5EF4-FFF2-40B4-BE49-F238E27FC236}">
                  <a16:creationId xmlns:a16="http://schemas.microsoft.com/office/drawing/2014/main" id="{837A8425-67B2-8539-C4EA-9CB660737BE7}"/>
                </a:ext>
              </a:extLst>
            </p:cNvPr>
            <p:cNvSpPr/>
            <p:nvPr/>
          </p:nvSpPr>
          <p:spPr>
            <a:xfrm>
              <a:off x="7086600" y="2834640"/>
              <a:ext cx="1097280" cy="0"/>
            </a:xfrm>
            <a:prstGeom prst="line">
              <a:avLst/>
            </a:prstGeom>
            <a:noFill/>
            <a:ln w="12700">
              <a:solidFill>
                <a:srgbClr val="CCFF4E"/>
              </a:solidFill>
              <a:prstDash val="solid"/>
              <a:headEnd type="none"/>
              <a:tailEnd type="triangle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Shape 8">
              <a:extLst>
                <a:ext uri="{FF2B5EF4-FFF2-40B4-BE49-F238E27FC236}">
                  <a16:creationId xmlns:a16="http://schemas.microsoft.com/office/drawing/2014/main" id="{74B8E834-CB6A-AE52-5FD6-0984D1B7BC4E}"/>
                </a:ext>
              </a:extLst>
            </p:cNvPr>
            <p:cNvSpPr/>
            <p:nvPr/>
          </p:nvSpPr>
          <p:spPr>
            <a:xfrm>
              <a:off x="822960" y="2121408"/>
              <a:ext cx="1920240" cy="1371600"/>
            </a:xfrm>
            <a:prstGeom prst="roundRect">
              <a:avLst>
                <a:gd name="adj" fmla="val 4000"/>
              </a:avLst>
            </a:prstGeom>
            <a:solidFill>
              <a:srgbClr val="19103F"/>
            </a:solidFill>
            <a:ln w="6350">
              <a:solidFill>
                <a:schemeClr val="accent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 9">
              <a:extLst>
                <a:ext uri="{FF2B5EF4-FFF2-40B4-BE49-F238E27FC236}">
                  <a16:creationId xmlns:a16="http://schemas.microsoft.com/office/drawing/2014/main" id="{DDBDA508-2D9F-D9E1-A238-3F1B3856E600}"/>
                </a:ext>
              </a:extLst>
            </p:cNvPr>
            <p:cNvSpPr/>
            <p:nvPr/>
          </p:nvSpPr>
          <p:spPr>
            <a:xfrm>
              <a:off x="987552" y="2468880"/>
              <a:ext cx="1591056" cy="685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>
                  <a:solidFill>
                    <a:srgbClr val="FEFFFF"/>
                  </a:solidFill>
                </a:rPr>
                <a:t>Base Windows 11 host</a:t>
              </a:r>
              <a:endParaRPr lang="en-US" sz="1800"/>
            </a:p>
          </p:txBody>
        </p:sp>
        <p:sp>
          <p:nvSpPr>
            <p:cNvPr id="9" name="Shape 10">
              <a:extLst>
                <a:ext uri="{FF2B5EF4-FFF2-40B4-BE49-F238E27FC236}">
                  <a16:creationId xmlns:a16="http://schemas.microsoft.com/office/drawing/2014/main" id="{F8CE80EC-A7CE-33BC-DAB4-482DEC3DE5D4}"/>
                </a:ext>
              </a:extLst>
            </p:cNvPr>
            <p:cNvSpPr/>
            <p:nvPr/>
          </p:nvSpPr>
          <p:spPr>
            <a:xfrm>
              <a:off x="3200400" y="2121408"/>
              <a:ext cx="1920240" cy="1371600"/>
            </a:xfrm>
            <a:prstGeom prst="roundRect">
              <a:avLst>
                <a:gd name="adj" fmla="val 4000"/>
              </a:avLst>
            </a:prstGeom>
            <a:solidFill>
              <a:srgbClr val="24305A"/>
            </a:solidFill>
            <a:ln w="12700">
              <a:solidFill>
                <a:srgbClr val="1D9DB7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 11">
              <a:extLst>
                <a:ext uri="{FF2B5EF4-FFF2-40B4-BE49-F238E27FC236}">
                  <a16:creationId xmlns:a16="http://schemas.microsoft.com/office/drawing/2014/main" id="{C7DB247B-0553-C8E1-5D6F-BD47442CDB11}"/>
                </a:ext>
              </a:extLst>
            </p:cNvPr>
            <p:cNvSpPr/>
            <p:nvPr/>
          </p:nvSpPr>
          <p:spPr>
            <a:xfrm>
              <a:off x="3364992" y="2468880"/>
              <a:ext cx="1591056" cy="685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 dirty="0" err="1">
                  <a:solidFill>
                    <a:srgbClr val="FEFFFF"/>
                  </a:solidFill>
                </a:rPr>
                <a:t>Nerdio</a:t>
              </a:r>
              <a:r>
                <a:rPr lang="en-US" sz="1800" b="1" dirty="0">
                  <a:solidFill>
                    <a:srgbClr val="FEFFFF"/>
                  </a:solidFill>
                </a:rPr>
                <a:t> UAM</a:t>
              </a:r>
              <a:endParaRPr lang="en-US" sz="1800" dirty="0"/>
            </a:p>
            <a:p>
              <a:pPr algn="ctr"/>
              <a:r>
                <a:rPr lang="en-US" b="1">
                  <a:solidFill>
                    <a:srgbClr val="FEFFFF"/>
                  </a:solidFill>
                </a:rPr>
                <a:t>Shell Apps</a:t>
              </a:r>
              <a:r>
                <a:rPr lang="en-US" sz="1800" b="1" dirty="0">
                  <a:solidFill>
                    <a:srgbClr val="FEFFFF"/>
                  </a:solidFill>
                </a:rPr>
                <a:t> policies</a:t>
              </a:r>
              <a:endParaRPr lang="en-US" sz="1800" dirty="0"/>
            </a:p>
          </p:txBody>
        </p:sp>
        <p:sp>
          <p:nvSpPr>
            <p:cNvPr id="11" name="Shape 12">
              <a:extLst>
                <a:ext uri="{FF2B5EF4-FFF2-40B4-BE49-F238E27FC236}">
                  <a16:creationId xmlns:a16="http://schemas.microsoft.com/office/drawing/2014/main" id="{7938D77D-A2E5-17E1-6997-B7678DF4D2D8}"/>
                </a:ext>
              </a:extLst>
            </p:cNvPr>
            <p:cNvSpPr/>
            <p:nvPr/>
          </p:nvSpPr>
          <p:spPr>
            <a:xfrm>
              <a:off x="5577840" y="2121408"/>
              <a:ext cx="1920240" cy="1371600"/>
            </a:xfrm>
            <a:prstGeom prst="roundRect">
              <a:avLst>
                <a:gd name="adj" fmla="val 4000"/>
              </a:avLst>
            </a:prstGeom>
            <a:solidFill>
              <a:srgbClr val="19103F"/>
            </a:solidFill>
            <a:ln w="6350">
              <a:solidFill>
                <a:schemeClr val="accent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 13">
              <a:extLst>
                <a:ext uri="{FF2B5EF4-FFF2-40B4-BE49-F238E27FC236}">
                  <a16:creationId xmlns:a16="http://schemas.microsoft.com/office/drawing/2014/main" id="{972B76AD-6B0D-60B1-B375-A95C2ABFD0D8}"/>
                </a:ext>
              </a:extLst>
            </p:cNvPr>
            <p:cNvSpPr/>
            <p:nvPr/>
          </p:nvSpPr>
          <p:spPr>
            <a:xfrm>
              <a:off x="5742432" y="2468880"/>
              <a:ext cx="1591056" cy="685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>
                  <a:solidFill>
                    <a:srgbClr val="FEFFFF"/>
                  </a:solidFill>
                </a:rPr>
                <a:t>App install at runtime</a:t>
              </a:r>
              <a:endParaRPr lang="en-US" sz="1800"/>
            </a:p>
          </p:txBody>
        </p:sp>
        <p:sp>
          <p:nvSpPr>
            <p:cNvPr id="13" name="Shape 14">
              <a:extLst>
                <a:ext uri="{FF2B5EF4-FFF2-40B4-BE49-F238E27FC236}">
                  <a16:creationId xmlns:a16="http://schemas.microsoft.com/office/drawing/2014/main" id="{4AEC0252-1C14-40E8-1670-E4E33B1F7433}"/>
                </a:ext>
              </a:extLst>
            </p:cNvPr>
            <p:cNvSpPr/>
            <p:nvPr/>
          </p:nvSpPr>
          <p:spPr>
            <a:xfrm>
              <a:off x="7955280" y="2121408"/>
              <a:ext cx="1920240" cy="1371600"/>
            </a:xfrm>
            <a:prstGeom prst="roundRect">
              <a:avLst>
                <a:gd name="adj" fmla="val 4000"/>
              </a:avLst>
            </a:prstGeom>
            <a:solidFill>
              <a:srgbClr val="19103F"/>
            </a:solidFill>
            <a:ln w="6350">
              <a:solidFill>
                <a:schemeClr val="accent6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 15">
              <a:extLst>
                <a:ext uri="{FF2B5EF4-FFF2-40B4-BE49-F238E27FC236}">
                  <a16:creationId xmlns:a16="http://schemas.microsoft.com/office/drawing/2014/main" id="{C9785776-5E19-72A1-F30A-24BCEACE6713}"/>
                </a:ext>
              </a:extLst>
            </p:cNvPr>
            <p:cNvSpPr/>
            <p:nvPr/>
          </p:nvSpPr>
          <p:spPr>
            <a:xfrm>
              <a:off x="8119872" y="2468880"/>
              <a:ext cx="1591056" cy="685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>
                  <a:solidFill>
                    <a:srgbClr val="FEFFFF"/>
                  </a:solidFill>
                </a:rPr>
                <a:t>User gets ready-to-work</a:t>
              </a:r>
              <a:endParaRPr lang="en-US" sz="1800"/>
            </a:p>
            <a:p>
              <a:pPr marL="0" indent="0" algn="ctr">
                <a:buNone/>
              </a:pPr>
              <a:r>
                <a:rPr lang="en-US" sz="1800" b="1">
                  <a:solidFill>
                    <a:srgbClr val="FEFFFF"/>
                  </a:solidFill>
                </a:rPr>
                <a:t>desktop</a:t>
              </a:r>
              <a:endParaRPr lang="en-US" sz="1800"/>
            </a:p>
          </p:txBody>
        </p:sp>
      </p:grpSp>
      <p:sp>
        <p:nvSpPr>
          <p:cNvPr id="15" name="Text 16">
            <a:extLst>
              <a:ext uri="{FF2B5EF4-FFF2-40B4-BE49-F238E27FC236}">
                <a16:creationId xmlns:a16="http://schemas.microsoft.com/office/drawing/2014/main" id="{F5AE7B28-8AAB-4AC8-556E-1DF804CE0C18}"/>
              </a:ext>
            </a:extLst>
          </p:cNvPr>
          <p:cNvSpPr/>
          <p:nvPr/>
        </p:nvSpPr>
        <p:spPr>
          <a:xfrm>
            <a:off x="637772" y="4438535"/>
            <a:ext cx="10820399" cy="17373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177800" indent="-177800">
              <a:buSzPct val="100000"/>
              <a:buChar char="•"/>
            </a:pPr>
            <a:r>
              <a:rPr lang="en-US" sz="20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Keep the base image as thin and standard as possible.</a:t>
            </a:r>
            <a:endParaRPr lang="en-US" sz="2000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 sz="20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Attach core apps dynamically instead of baking them into golden images.</a:t>
            </a:r>
            <a:endParaRPr lang="en-US" sz="2000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Use automation to power on, deploy, and return hosts to their original state when required.</a:t>
            </a:r>
            <a:endParaRPr lang="en-US" sz="2000" dirty="0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Make </a:t>
            </a:r>
            <a:r>
              <a:rPr lang="en-US" sz="20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auto-scale practical, because apps can arrive in real time.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B7748-43BA-EDC2-A6F0-58B033A9CEC1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6BE4E6F-0141-E2ED-08B1-1AAD7D7F7956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Verdana"/>
                <a:cs typeface="Arial"/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446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4">
            <a:extLst>
              <a:ext uri="{FF2B5EF4-FFF2-40B4-BE49-F238E27FC236}">
                <a16:creationId xmlns:a16="http://schemas.microsoft.com/office/drawing/2014/main" id="{8B86CC4B-D0C3-D614-9F76-DE941B025832}"/>
              </a:ext>
            </a:extLst>
          </p:cNvPr>
          <p:cNvSpPr/>
          <p:nvPr/>
        </p:nvSpPr>
        <p:spPr>
          <a:xfrm>
            <a:off x="410095" y="1026837"/>
            <a:ext cx="9783157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/>
                <a:ea typeface="Arial" pitchFamily="34" charset="-122"/>
                <a:cs typeface="Arial"/>
              </a:rPr>
              <a:t>Why </a:t>
            </a:r>
            <a:r>
              <a:rPr lang="en-US" sz="3600" b="1">
                <a:solidFill>
                  <a:schemeClr val="accent1"/>
                </a:solidFill>
                <a:latin typeface="Arial"/>
                <a:ea typeface="Arial" pitchFamily="34" charset="-122"/>
                <a:cs typeface="Arial"/>
              </a:rPr>
              <a:t>Shell Apps</a:t>
            </a:r>
            <a:r>
              <a:rPr lang="en-US" sz="3600" b="1" dirty="0">
                <a:solidFill>
                  <a:schemeClr val="accent1"/>
                </a:solidFill>
                <a:latin typeface="Arial"/>
                <a:ea typeface="Arial" pitchFamily="34" charset="-122"/>
                <a:cs typeface="Arial"/>
              </a:rPr>
              <a:t> changed the economics of app delivery</a:t>
            </a:r>
            <a:endParaRPr lang="en-US" sz="3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4" name="Shape 5">
            <a:extLst>
              <a:ext uri="{FF2B5EF4-FFF2-40B4-BE49-F238E27FC236}">
                <a16:creationId xmlns:a16="http://schemas.microsoft.com/office/drawing/2014/main" id="{FE0B115F-E20E-D96E-E5EA-0FABDCC3327E}"/>
              </a:ext>
            </a:extLst>
          </p:cNvPr>
          <p:cNvSpPr/>
          <p:nvPr/>
        </p:nvSpPr>
        <p:spPr>
          <a:xfrm>
            <a:off x="868680" y="2015836"/>
            <a:ext cx="2377440" cy="1051560"/>
          </a:xfrm>
          <a:prstGeom prst="roundRect">
            <a:avLst>
              <a:gd name="adj" fmla="val 6957"/>
            </a:avLst>
          </a:prstGeom>
          <a:solidFill>
            <a:srgbClr val="1D1246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29C7BB14-72FA-2378-B714-8553D15F96AF}"/>
              </a:ext>
            </a:extLst>
          </p:cNvPr>
          <p:cNvSpPr/>
          <p:nvPr/>
        </p:nvSpPr>
        <p:spPr>
          <a:xfrm>
            <a:off x="1014984" y="2180428"/>
            <a:ext cx="73152" cy="475488"/>
          </a:xfrm>
          <a:prstGeom prst="rect">
            <a:avLst/>
          </a:prstGeom>
          <a:solidFill>
            <a:srgbClr val="644456"/>
          </a:solidFill>
          <a:ln w="12700">
            <a:solidFill>
              <a:srgbClr val="6444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7A47123D-71DB-3E62-029E-65B14D8C2B44}"/>
              </a:ext>
            </a:extLst>
          </p:cNvPr>
          <p:cNvSpPr/>
          <p:nvPr/>
        </p:nvSpPr>
        <p:spPr>
          <a:xfrm>
            <a:off x="1179576" y="2125564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FEFFFF"/>
                </a:solidFill>
              </a:rPr>
              <a:t>45 min</a:t>
            </a:r>
            <a:endParaRPr lang="en-US" sz="2400"/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6D8AF882-7442-E08B-0AF5-AA1E8F89AAFE}"/>
              </a:ext>
            </a:extLst>
          </p:cNvPr>
          <p:cNvSpPr/>
          <p:nvPr/>
        </p:nvSpPr>
        <p:spPr>
          <a:xfrm>
            <a:off x="1179576" y="2491324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D9D6E8"/>
                </a:solidFill>
              </a:rPr>
              <a:t>Early Office deployment to one AVD</a:t>
            </a:r>
            <a:endParaRPr lang="en-US" sz="1200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815A85B9-24FF-E158-03D6-61C184CB5C66}"/>
              </a:ext>
            </a:extLst>
          </p:cNvPr>
          <p:cNvSpPr/>
          <p:nvPr/>
        </p:nvSpPr>
        <p:spPr>
          <a:xfrm>
            <a:off x="3520440" y="2015836"/>
            <a:ext cx="2377440" cy="1051560"/>
          </a:xfrm>
          <a:prstGeom prst="roundRect">
            <a:avLst>
              <a:gd name="adj" fmla="val 6957"/>
            </a:avLst>
          </a:prstGeom>
          <a:solidFill>
            <a:srgbClr val="1D1246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B140D6D7-4A86-2676-3A6A-8AA566B07064}"/>
              </a:ext>
            </a:extLst>
          </p:cNvPr>
          <p:cNvSpPr/>
          <p:nvPr/>
        </p:nvSpPr>
        <p:spPr>
          <a:xfrm>
            <a:off x="3666744" y="2180428"/>
            <a:ext cx="73152" cy="475488"/>
          </a:xfrm>
          <a:prstGeom prst="rect">
            <a:avLst/>
          </a:prstGeom>
          <a:solidFill>
            <a:srgbClr val="CCFF4E"/>
          </a:solidFill>
          <a:ln w="12700">
            <a:solidFill>
              <a:srgbClr val="CCFF4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BA12A5ED-BACF-AADB-2498-975C9DB80490}"/>
              </a:ext>
            </a:extLst>
          </p:cNvPr>
          <p:cNvSpPr/>
          <p:nvPr/>
        </p:nvSpPr>
        <p:spPr>
          <a:xfrm>
            <a:off x="3831336" y="2125564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FEFFFF"/>
                </a:solidFill>
              </a:rPr>
              <a:t>~5 min</a:t>
            </a:r>
            <a:endParaRPr lang="en-US" sz="2400"/>
          </a:p>
        </p:txBody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A4843E69-E9FB-4FE4-E2C4-7D9D15050A8A}"/>
              </a:ext>
            </a:extLst>
          </p:cNvPr>
          <p:cNvSpPr/>
          <p:nvPr/>
        </p:nvSpPr>
        <p:spPr>
          <a:xfrm>
            <a:off x="3831336" y="2491324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D9D6E8"/>
                </a:solidFill>
              </a:rPr>
              <a:t>Office after Nerdio improvement</a:t>
            </a:r>
            <a:endParaRPr lang="en-US" sz="1200"/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7588A407-208F-B410-A447-8E9CD0ECB266}"/>
              </a:ext>
            </a:extLst>
          </p:cNvPr>
          <p:cNvSpPr/>
          <p:nvPr/>
        </p:nvSpPr>
        <p:spPr>
          <a:xfrm>
            <a:off x="6172200" y="2015836"/>
            <a:ext cx="2377440" cy="1051560"/>
          </a:xfrm>
          <a:prstGeom prst="roundRect">
            <a:avLst>
              <a:gd name="adj" fmla="val 6957"/>
            </a:avLst>
          </a:prstGeom>
          <a:solidFill>
            <a:srgbClr val="1D1246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6DC824B4-4C57-5E05-BBF0-4B9EFD8D86B4}"/>
              </a:ext>
            </a:extLst>
          </p:cNvPr>
          <p:cNvSpPr/>
          <p:nvPr/>
        </p:nvSpPr>
        <p:spPr>
          <a:xfrm>
            <a:off x="6318504" y="2180428"/>
            <a:ext cx="73152" cy="475488"/>
          </a:xfrm>
          <a:prstGeom prst="rect">
            <a:avLst/>
          </a:prstGeom>
          <a:solidFill>
            <a:srgbClr val="1D9DB7"/>
          </a:solidFill>
          <a:ln w="12700">
            <a:solidFill>
              <a:srgbClr val="1D9DB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5">
            <a:extLst>
              <a:ext uri="{FF2B5EF4-FFF2-40B4-BE49-F238E27FC236}">
                <a16:creationId xmlns:a16="http://schemas.microsoft.com/office/drawing/2014/main" id="{0F670074-0A81-0D15-5C03-0DDCF2FBFF0B}"/>
              </a:ext>
            </a:extLst>
          </p:cNvPr>
          <p:cNvSpPr/>
          <p:nvPr/>
        </p:nvSpPr>
        <p:spPr>
          <a:xfrm>
            <a:off x="6483096" y="2125564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FEFFFF"/>
                </a:solidFill>
              </a:rPr>
              <a:t>15–20 min</a:t>
            </a:r>
            <a:endParaRPr lang="en-US" sz="2400"/>
          </a:p>
        </p:txBody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42B712D6-BFDF-44A9-362B-290A78729519}"/>
              </a:ext>
            </a:extLst>
          </p:cNvPr>
          <p:cNvSpPr/>
          <p:nvPr/>
        </p:nvSpPr>
        <p:spPr>
          <a:xfrm>
            <a:off x="6483096" y="2491324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D9D6E8"/>
                </a:solidFill>
              </a:rPr>
              <a:t>One personal desktop</a:t>
            </a:r>
            <a:endParaRPr lang="en-US" sz="1200"/>
          </a:p>
        </p:txBody>
      </p:sp>
      <p:sp>
        <p:nvSpPr>
          <p:cNvPr id="16" name="Shape 17">
            <a:extLst>
              <a:ext uri="{FF2B5EF4-FFF2-40B4-BE49-F238E27FC236}">
                <a16:creationId xmlns:a16="http://schemas.microsoft.com/office/drawing/2014/main" id="{EFCBDD23-2AAD-83AC-51C3-4581E8FECD9D}"/>
              </a:ext>
            </a:extLst>
          </p:cNvPr>
          <p:cNvSpPr/>
          <p:nvPr/>
        </p:nvSpPr>
        <p:spPr>
          <a:xfrm>
            <a:off x="8823960" y="2015836"/>
            <a:ext cx="2377440" cy="1051560"/>
          </a:xfrm>
          <a:prstGeom prst="roundRect">
            <a:avLst>
              <a:gd name="adj" fmla="val 6957"/>
            </a:avLst>
          </a:prstGeom>
          <a:solidFill>
            <a:srgbClr val="1D1246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Shape 18">
            <a:extLst>
              <a:ext uri="{FF2B5EF4-FFF2-40B4-BE49-F238E27FC236}">
                <a16:creationId xmlns:a16="http://schemas.microsoft.com/office/drawing/2014/main" id="{BDD09250-C7BD-2CDC-7900-EAE6E1597C11}"/>
              </a:ext>
            </a:extLst>
          </p:cNvPr>
          <p:cNvSpPr/>
          <p:nvPr/>
        </p:nvSpPr>
        <p:spPr>
          <a:xfrm>
            <a:off x="8970264" y="2180428"/>
            <a:ext cx="73152" cy="475488"/>
          </a:xfrm>
          <a:prstGeom prst="rect">
            <a:avLst/>
          </a:prstGeom>
          <a:solidFill>
            <a:srgbClr val="F46901"/>
          </a:solidFill>
          <a:ln w="12700">
            <a:solidFill>
              <a:srgbClr val="F4690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9">
            <a:extLst>
              <a:ext uri="{FF2B5EF4-FFF2-40B4-BE49-F238E27FC236}">
                <a16:creationId xmlns:a16="http://schemas.microsoft.com/office/drawing/2014/main" id="{289EDCA3-0FC8-466B-DFF5-B699FF344FC6}"/>
              </a:ext>
            </a:extLst>
          </p:cNvPr>
          <p:cNvSpPr/>
          <p:nvPr/>
        </p:nvSpPr>
        <p:spPr>
          <a:xfrm>
            <a:off x="9134856" y="2125564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FEFFFF"/>
                </a:solidFill>
              </a:rPr>
              <a:t>20–30 min</a:t>
            </a:r>
            <a:endParaRPr lang="en-US" sz="2400"/>
          </a:p>
        </p:txBody>
      </p:sp>
      <p:sp>
        <p:nvSpPr>
          <p:cNvPr id="19" name="Text 20">
            <a:extLst>
              <a:ext uri="{FF2B5EF4-FFF2-40B4-BE49-F238E27FC236}">
                <a16:creationId xmlns:a16="http://schemas.microsoft.com/office/drawing/2014/main" id="{614E0771-8A6C-2F7E-F863-36BB57641667}"/>
              </a:ext>
            </a:extLst>
          </p:cNvPr>
          <p:cNvSpPr/>
          <p:nvPr/>
        </p:nvSpPr>
        <p:spPr>
          <a:xfrm>
            <a:off x="9134856" y="2491324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D9D6E8"/>
                </a:solidFill>
              </a:rPr>
              <a:t>One multi-session host</a:t>
            </a:r>
            <a:endParaRPr lang="en-US" sz="1200"/>
          </a:p>
        </p:txBody>
      </p:sp>
      <p:sp>
        <p:nvSpPr>
          <p:cNvPr id="20" name="Shape 21">
            <a:extLst>
              <a:ext uri="{FF2B5EF4-FFF2-40B4-BE49-F238E27FC236}">
                <a16:creationId xmlns:a16="http://schemas.microsoft.com/office/drawing/2014/main" id="{C0B6A5AE-2EB3-982E-AEBA-5B0F255EDC2F}"/>
              </a:ext>
            </a:extLst>
          </p:cNvPr>
          <p:cNvSpPr/>
          <p:nvPr/>
        </p:nvSpPr>
        <p:spPr>
          <a:xfrm>
            <a:off x="868680" y="3294149"/>
            <a:ext cx="10927080" cy="2672661"/>
          </a:xfrm>
          <a:prstGeom prst="roundRect">
            <a:avLst>
              <a:gd name="adj" fmla="val 2105"/>
            </a:avLst>
          </a:prstGeom>
          <a:solidFill>
            <a:srgbClr val="19103F"/>
          </a:solidFill>
          <a:ln w="12700">
            <a:solidFill>
              <a:srgbClr val="3A2E6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22">
            <a:extLst>
              <a:ext uri="{FF2B5EF4-FFF2-40B4-BE49-F238E27FC236}">
                <a16:creationId xmlns:a16="http://schemas.microsoft.com/office/drawing/2014/main" id="{E976BAB1-02F7-7E9D-0CCD-47EA50A431E8}"/>
              </a:ext>
            </a:extLst>
          </p:cNvPr>
          <p:cNvSpPr/>
          <p:nvPr/>
        </p:nvSpPr>
        <p:spPr>
          <a:xfrm>
            <a:off x="1097280" y="3399136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CCFF4E"/>
                </a:solidFill>
              </a:rPr>
              <a:t>Operational meaning</a:t>
            </a:r>
            <a:endParaRPr lang="en-US" sz="1800"/>
          </a:p>
        </p:txBody>
      </p:sp>
      <p:sp>
        <p:nvSpPr>
          <p:cNvPr id="22" name="Text 23">
            <a:extLst>
              <a:ext uri="{FF2B5EF4-FFF2-40B4-BE49-F238E27FC236}">
                <a16:creationId xmlns:a16="http://schemas.microsoft.com/office/drawing/2014/main" id="{5E76BFCD-DF33-8A05-B5D2-C51C77596CBF}"/>
              </a:ext>
            </a:extLst>
          </p:cNvPr>
          <p:cNvSpPr/>
          <p:nvPr/>
        </p:nvSpPr>
        <p:spPr>
          <a:xfrm>
            <a:off x="1066953" y="3826472"/>
            <a:ext cx="9951567" cy="21163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/>
          <a:lstStyle/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Deploying apps at this speed made real-time host readiness viable.</a:t>
            </a:r>
          </a:p>
          <a:p>
            <a:pPr marL="177800" indent="-177800">
              <a:buSzPct val="100000"/>
              <a:buChar char="•"/>
            </a:pPr>
            <a:endParaRPr lang="en-US" sz="1700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 sz="17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Auto-scale</a:t>
            </a:r>
            <a:r>
              <a:rPr lang="en-US" sz="17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 became useful because new capacity no longer depended on pre-staged images.</a:t>
            </a:r>
          </a:p>
          <a:p>
            <a:pPr marL="177800" indent="-177800">
              <a:buSzPct val="100000"/>
              <a:buChar char="•"/>
            </a:pPr>
            <a:endParaRPr lang="en-US" sz="1700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The team could </a:t>
            </a:r>
            <a:r>
              <a:rPr lang="en-US" sz="170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standardize personal and multi-session app sets: 18 core apps for personal, 24 for multi-session.</a:t>
            </a:r>
          </a:p>
          <a:p>
            <a:pPr marL="177800" indent="-177800">
              <a:buSzPct val="100000"/>
              <a:buChar char="•"/>
            </a:pPr>
            <a:endParaRPr lang="en-US" sz="1700">
              <a:latin typeface="Arial"/>
              <a:cs typeface="Arial"/>
            </a:endParaRPr>
          </a:p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Performance feedback directly influenced </a:t>
            </a:r>
            <a:r>
              <a:rPr lang="en-US" sz="1700" dirty="0" err="1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Nerdio</a:t>
            </a:r>
            <a:r>
              <a:rPr lang="en-US" sz="1700" dirty="0">
                <a:solidFill>
                  <a:srgbClr val="FEFFFF"/>
                </a:solidFill>
                <a:latin typeface="Arial"/>
                <a:ea typeface="Arial" pitchFamily="34" charset="-122"/>
                <a:cs typeface="Arial"/>
              </a:rPr>
              <a:t> engineering improvements.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5BC8C8-2C93-1174-EBAA-BAFC13AAD049}"/>
              </a:ext>
            </a:extLst>
          </p:cNvPr>
          <p:cNvSpPr/>
          <p:nvPr/>
        </p:nvSpPr>
        <p:spPr>
          <a:xfrm>
            <a:off x="0" y="0"/>
            <a:ext cx="12184302" cy="523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483CE18-14DE-B841-9282-DFD0FD7DCA16}"/>
              </a:ext>
            </a:extLst>
          </p:cNvPr>
          <p:cNvSpPr txBox="1">
            <a:spLocks/>
          </p:cNvSpPr>
          <p:nvPr/>
        </p:nvSpPr>
        <p:spPr>
          <a:xfrm>
            <a:off x="288781" y="121885"/>
            <a:ext cx="10742612" cy="321831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Verdana"/>
                <a:cs typeface="Arial"/>
              </a:rPr>
              <a:t>SCALE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987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20936"/>
      </a:dk2>
      <a:lt2>
        <a:srgbClr val="FEFFFF"/>
      </a:lt2>
      <a:accent1>
        <a:srgbClr val="CCFF4E"/>
      </a:accent1>
      <a:accent2>
        <a:srgbClr val="F46901"/>
      </a:accent2>
      <a:accent3>
        <a:srgbClr val="F9AD26"/>
      </a:accent3>
      <a:accent4>
        <a:srgbClr val="644456"/>
      </a:accent4>
      <a:accent5>
        <a:srgbClr val="1D9DB7"/>
      </a:accent5>
      <a:accent6>
        <a:srgbClr val="FEFFFF"/>
      </a:accent6>
      <a:hlink>
        <a:srgbClr val="CCFE4D"/>
      </a:hlink>
      <a:folHlink>
        <a:srgbClr val="1D9DB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CEFE4C"/>
      </a:accent1>
      <a:accent2>
        <a:srgbClr val="D05A09"/>
      </a:accent2>
      <a:accent3>
        <a:srgbClr val="120936"/>
      </a:accent3>
      <a:accent4>
        <a:srgbClr val="644456"/>
      </a:accent4>
      <a:accent5>
        <a:srgbClr val="F0A725"/>
      </a:accent5>
      <a:accent6>
        <a:srgbClr val="A449D4"/>
      </a:accent6>
      <a:hlink>
        <a:srgbClr val="FDFDFD"/>
      </a:hlink>
      <a:folHlink>
        <a:srgbClr val="F7F7F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5EB37B6-F6B6-45FC-9A3D-17356707DA0B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631fe4e3-0add-4283-b91f-37e750b3c5f1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9a975a-5853-4b47-8fac-c283ce43aaa7" xsi:nil="true"/>
    <lcf76f155ced4ddcb4097134ff3c332f xmlns="573bd8af-12d0-4099-b3e3-caa3d3e6ccdb">
      <Terms xmlns="http://schemas.microsoft.com/office/infopath/2007/PartnerControls"/>
    </lcf76f155ced4ddcb4097134ff3c332f>
    <EventDate xmlns="573bd8af-12d0-4099-b3e3-caa3d3e6ccdb" xsi:nil="true"/>
    <BusinessArea xmlns="573bd8af-12d0-4099-b3e3-caa3d3e6ccdb" xsi:nil="true"/>
    <Region xmlns="573bd8af-12d0-4099-b3e3-caa3d3e6ccdb" xsi:nil="true"/>
    <Date xmlns="573bd8af-12d0-4099-b3e3-caa3d3e6cc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01AB5FEDC9D41AE2ECC9624BBE9C6" ma:contentTypeVersion="24" ma:contentTypeDescription="Create a new document." ma:contentTypeScope="" ma:versionID="3d0285b1267edda0e7f8dab315fc4959">
  <xsd:schema xmlns:xsd="http://www.w3.org/2001/XMLSchema" xmlns:xs="http://www.w3.org/2001/XMLSchema" xmlns:p="http://schemas.microsoft.com/office/2006/metadata/properties" xmlns:ns2="573bd8af-12d0-4099-b3e3-caa3d3e6ccdb" xmlns:ns3="209a975a-5853-4b47-8fac-c283ce43aaa7" targetNamespace="http://schemas.microsoft.com/office/2006/metadata/properties" ma:root="true" ma:fieldsID="36a9eef70913511e6d163e4390f59c15" ns2:_="" ns3:_="">
    <xsd:import namespace="573bd8af-12d0-4099-b3e3-caa3d3e6ccdb"/>
    <xsd:import namespace="209a975a-5853-4b47-8fac-c283ce43aa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Date" minOccurs="0"/>
                <xsd:element ref="ns2:EventDate" minOccurs="0"/>
                <xsd:element ref="ns2:Region" minOccurs="0"/>
                <xsd:element ref="ns2:Business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bd8af-12d0-4099-b3e3-caa3d3e6c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a70988-60c9-4030-8f8e-0b4a667f5f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" ma:index="27" nillable="true" ma:displayName="Date" ma:format="DateOnly" ma:internalName="Date">
      <xsd:simpleType>
        <xsd:restriction base="dms:DateTime"/>
      </xsd:simpleType>
    </xsd:element>
    <xsd:element name="EventDate" ma:index="28" nillable="true" ma:displayName="Event Date" ma:format="DateOnly" ma:internalName="EventDate">
      <xsd:simpleType>
        <xsd:restriction base="dms:DateTime"/>
      </xsd:simpleType>
    </xsd:element>
    <xsd:element name="Region" ma:index="29" nillable="true" ma:displayName="Region" ma:format="Dropdown" ma:internalName="Region">
      <xsd:simpleType>
        <xsd:union memberTypes="dms:Text">
          <xsd:simpleType>
            <xsd:restriction base="dms:Choice">
              <xsd:enumeration value="Americas"/>
              <xsd:enumeration value="EMEA"/>
              <xsd:enumeration value="APAC"/>
            </xsd:restriction>
          </xsd:simpleType>
        </xsd:union>
      </xsd:simpleType>
    </xsd:element>
    <xsd:element name="BusinessArea" ma:index="30" nillable="true" ma:displayName="Business Area" ma:format="Dropdown" ma:internalName="BusinessArea">
      <xsd:simpleType>
        <xsd:union memberTypes="dms:Text">
          <xsd:simpleType>
            <xsd:restriction base="dms:Choice">
              <xsd:enumeration value="MSP"/>
              <xsd:enumeration value="Enterprise"/>
              <xsd:enumeration value="Corporate"/>
              <xsd:enumeration value="Internal"/>
              <xsd:enumeration value="Community (all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a975a-5853-4b47-8fac-c283ce43aa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8eebff-8d40-4238-913e-238bd513bd75}" ma:internalName="TaxCatchAll" ma:showField="CatchAllData" ma:web="209a975a-5853-4b47-8fac-c283ce43a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DB049A-7AB7-4D45-A540-FAE436BE1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E96E7D-BB09-43BA-A94B-6B5A0B3714A2}">
  <ds:schemaRefs>
    <ds:schemaRef ds:uri="209a975a-5853-4b47-8fac-c283ce43aaa7"/>
    <ds:schemaRef ds:uri="573bd8af-12d0-4099-b3e3-caa3d3e6cc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1857B1-37D3-45F6-8E1B-2054E04BEB3C}">
  <ds:schemaRefs>
    <ds:schemaRef ds:uri="209a975a-5853-4b47-8fac-c283ce43aaa7"/>
    <ds:schemaRef ds:uri="573bd8af-12d0-4099-b3e3-caa3d3e6cc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Chang</dc:creator>
  <cp:revision>146</cp:revision>
  <dcterms:created xsi:type="dcterms:W3CDTF">2025-11-11T21:04:50Z</dcterms:created>
  <dcterms:modified xsi:type="dcterms:W3CDTF">2026-05-20T21:02:58Z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0x0101004E501AB5FEDC9D41AE2ECC9624BBE9C6</vt:lpwstr>
  </property>
  <property fmtid="{D5CDD505-2E9C-101B-9397-08002B2CF9AE}" pid="3" name="MediaServiceImageTags">
    <vt:lpwstr/>
  </property>
</Properties>
</file>