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131_7EEC913F.xml" ContentType="application/vnd.ms-powerpoint.comments+xml"/>
  <Override PartName="/ppt/comments/modernComment_110_6862D822.xml" ContentType="application/vnd.ms-powerpoint.comments+xml"/>
  <Override PartName="/ppt/comments/modernComment_139_1B83E072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51_588AF292.xml" ContentType="application/vnd.ms-powerpoint.comments+xml"/>
  <Override PartName="/ppt/notesSlides/notesSlide3.xml" ContentType="application/vnd.openxmlformats-officedocument.presentationml.notesSlide+xml"/>
  <Override PartName="/ppt/comments/modernComment_152_1CCFB51.xml" ContentType="application/vnd.ms-powerpoint.comments+xml"/>
  <Override PartName="/ppt/notesSlides/notesSlide4.xml" ContentType="application/vnd.openxmlformats-officedocument.presentationml.notesSlide+xml"/>
  <Override PartName="/ppt/comments/modernComment_146_0.xml" ContentType="application/vnd.ms-powerpoint.comments+xml"/>
  <Override PartName="/ppt/comments/modernComment_135_25EC26B9.xml" ContentType="application/vnd.ms-powerpoint.comments+xml"/>
  <Override PartName="/ppt/notesSlides/notesSlide5.xml" ContentType="application/vnd.openxmlformats-officedocument.presentationml.notesSlide+xml"/>
  <Override PartName="/ppt/comments/modernComment_147_0.xml" ContentType="application/vnd.ms-powerpoint.comments+xml"/>
  <Override PartName="/ppt/notesSlides/notesSlide6.xml" ContentType="application/vnd.openxmlformats-officedocument.presentationml.notesSlide+xml"/>
  <Override PartName="/ppt/comments/modernComment_148_0.xml" ContentType="application/vnd.ms-powerpoint.comments+xml"/>
  <Override PartName="/ppt/notesSlides/notesSlide7.xml" ContentType="application/vnd.openxmlformats-officedocument.presentationml.notesSlide+xml"/>
  <Override PartName="/ppt/comments/modernComment_149_0.xml" ContentType="application/vnd.ms-powerpoint.comments+xml"/>
  <Override PartName="/ppt/notesSlides/notesSlide8.xml" ContentType="application/vnd.openxmlformats-officedocument.presentationml.notesSlide+xml"/>
  <Override PartName="/ppt/comments/modernComment_14A_0.xml" ContentType="application/vnd.ms-powerpoint.comments+xml"/>
  <Override PartName="/ppt/comments/modernComment_13E_712DB1CD.xml" ContentType="application/vnd.ms-powerpoint.comments+xml"/>
  <Override PartName="/ppt/notesSlides/notesSlide9.xml" ContentType="application/vnd.openxmlformats-officedocument.presentationml.notesSlide+xml"/>
  <Override PartName="/ppt/comments/modernComment_10F_0.xml" ContentType="application/vnd.ms-powerpoint.comments+xml"/>
  <Override PartName="/ppt/notesSlides/notesSlide10.xml" ContentType="application/vnd.openxmlformats-officedocument.presentationml.notesSlide+xml"/>
  <Override PartName="/ppt/comments/modernComment_14B_0.xml" ContentType="application/vnd.ms-powerpoint.comments+xml"/>
  <Override PartName="/ppt/notesSlides/notesSlide11.xml" ContentType="application/vnd.openxmlformats-officedocument.presentationml.notesSlide+xml"/>
  <Override PartName="/ppt/comments/modernComment_14D_0.xml" ContentType="application/vnd.ms-powerpoint.comments+xml"/>
  <Override PartName="/ppt/notesSlides/notesSlide12.xml" ContentType="application/vnd.openxmlformats-officedocument.presentationml.notesSlide+xml"/>
  <Override PartName="/ppt/comments/modernComment_14C_0.xml" ContentType="application/vnd.ms-powerpoint.comments+xml"/>
  <Override PartName="/ppt/notesSlides/notesSlide13.xml" ContentType="application/vnd.openxmlformats-officedocument.presentationml.notesSlide+xml"/>
  <Override PartName="/ppt/comments/modernComment_10D_0.xml" ContentType="application/vnd.ms-powerpoint.comments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8"/>
  </p:notesMasterIdLst>
  <p:handoutMasterIdLst>
    <p:handoutMasterId r:id="rId39"/>
  </p:handoutMasterIdLst>
  <p:sldIdLst>
    <p:sldId id="305" r:id="rId6"/>
    <p:sldId id="258" r:id="rId7"/>
    <p:sldId id="272" r:id="rId8"/>
    <p:sldId id="313" r:id="rId9"/>
    <p:sldId id="310" r:id="rId10"/>
    <p:sldId id="334" r:id="rId11"/>
    <p:sldId id="337" r:id="rId12"/>
    <p:sldId id="335" r:id="rId13"/>
    <p:sldId id="336" r:id="rId14"/>
    <p:sldId id="338" r:id="rId15"/>
    <p:sldId id="326" r:id="rId16"/>
    <p:sldId id="312" r:id="rId17"/>
    <p:sldId id="340" r:id="rId18"/>
    <p:sldId id="309" r:id="rId19"/>
    <p:sldId id="327" r:id="rId20"/>
    <p:sldId id="328" r:id="rId21"/>
    <p:sldId id="314" r:id="rId22"/>
    <p:sldId id="329" r:id="rId23"/>
    <p:sldId id="316" r:id="rId24"/>
    <p:sldId id="330" r:id="rId25"/>
    <p:sldId id="317" r:id="rId26"/>
    <p:sldId id="318" r:id="rId27"/>
    <p:sldId id="271" r:id="rId28"/>
    <p:sldId id="331" r:id="rId29"/>
    <p:sldId id="333" r:id="rId30"/>
    <p:sldId id="332" r:id="rId31"/>
    <p:sldId id="269" r:id="rId32"/>
    <p:sldId id="342" r:id="rId33"/>
    <p:sldId id="320" r:id="rId34"/>
    <p:sldId id="2147483175" r:id="rId35"/>
    <p:sldId id="266" r:id="rId36"/>
    <p:sldId id="33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8F2288-3E0F-A164-57CD-1903DA1C81DC}" name="Justin Farkas" initials="JF" userId="S::jfarkas@getnerdio.com::9b982d3d-c3e0-41b7-b7e6-f48ed15f2ebe" providerId="AD"/>
  <p188:author id="{A39F4D9B-2C60-325C-D2BE-AEC1CB70A544}" name="Sarah McHugh" initials="SM" userId="S::smchugh@getnerdio.com::dbb51b1d-b213-4bee-b4c3-54bafb4111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9DB8"/>
    <a:srgbClr val="120A36"/>
    <a:srgbClr val="D15A0A"/>
    <a:srgbClr val="CDFF4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56AB35-4B09-489D-B9EF-8F4841711C2F}" v="8" dt="2026-04-30T19:40:28.044"/>
  </p1510:revLst>
</p1510:revInfo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omments/modernComment_10D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C766E80-226E-494C-9641-7C2B889FD937}" authorId="{D88F2288-3E0F-A164-57CD-1903DA1C81DC}" status="resolved" created="2026-04-19T17:10:30.482" complete="100000">
    <pc:sldMkLst xmlns:pc="http://schemas.microsoft.com/office/powerpoint/2013/main/command">
      <pc:docMk/>
      <pc:sldMk cId="0" sldId="269"/>
    </pc:sldMkLst>
    <p188:txBody>
      <a:bodyPr/>
      <a:lstStyle/>
      <a:p>
        <a:r>
          <a:rPr lang="en-US"/>
          <a:t>Updated to use a template layout.</a:t>
        </a:r>
      </a:p>
    </p188:txBody>
  </p188:cm>
</p188:cmLst>
</file>

<file path=ppt/comments/modernComment_10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94B64B-D311-4A9B-AEE9-A342F124F88F}" authorId="{D88F2288-3E0F-A164-57CD-1903DA1C81DC}" status="resolved" created="2026-04-19T16:49:51.981" complete="100000">
    <pc:sldMkLst xmlns:pc="http://schemas.microsoft.com/office/powerpoint/2013/main/command">
      <pc:docMk/>
      <pc:sldMk cId="0" sldId="271"/>
    </pc:sldMkLst>
    <p188:txBody>
      <a:bodyPr/>
      <a:lstStyle/>
      <a:p>
        <a:r>
          <a:rPr lang="en-US"/>
          <a:t>Updated to use a template layout.</a:t>
        </a:r>
      </a:p>
    </p188:txBody>
  </p188:cm>
</p188:cmLst>
</file>

<file path=ppt/comments/modernComment_110_6862D82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433E090-FB92-4C06-B2B2-EC2053A42918}" authorId="{D88F2288-3E0F-A164-57CD-1903DA1C81DC}" status="resolved" created="2026-04-19T14:58:35.54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51308322" sldId="272"/>
      <ac:picMk id="4" creationId="{EFBCD4AF-7758-92E7-2139-DC63C0A04AE7}"/>
    </ac:deMkLst>
    <p188:txBody>
      <a:bodyPr/>
      <a:lstStyle/>
      <a:p>
        <a:r>
          <a:rPr lang="en-US"/>
          <a:t>Updated image frame to match the template</a:t>
        </a:r>
      </a:p>
    </p188:txBody>
  </p188:cm>
</p188:cmLst>
</file>

<file path=ppt/comments/modernComment_131_7EEC913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D26793-8A6B-4D30-B958-9A9B00D46077}" authorId="{D88F2288-3E0F-A164-57CD-1903DA1C81DC}" status="resolved" created="2026-04-19T14:55:55.51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29432895" sldId="305"/>
      <ac:spMk id="2" creationId="{ADFA2A85-7D5D-41D2-F615-AFB63820F91E}"/>
    </ac:deMkLst>
    <p188:txBody>
      <a:bodyPr/>
      <a:lstStyle/>
      <a:p>
        <a:r>
          <a:rPr lang="en-US"/>
          <a:t>Updated to be sentence case</a:t>
        </a:r>
      </a:p>
    </p188:txBody>
  </p188:cm>
  <p188:cm id="{A8F10F13-3A64-4245-A0AA-4FE09098CE2D}" authorId="{D88F2288-3E0F-A164-57CD-1903DA1C81DC}" status="resolved" created="2026-04-19T14:56:27.84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29432895" sldId="305"/>
      <ac:spMk id="3" creationId="{D0248A32-F4AB-3C34-DE9C-2BB621D70942}"/>
    </ac:deMkLst>
    <p188:txBody>
      <a:bodyPr/>
      <a:lstStyle/>
      <a:p>
        <a:r>
          <a:rPr lang="en-US"/>
          <a:t>Updated from uppercase to capitalizing the first and last name.</a:t>
        </a:r>
      </a:p>
    </p188:txBody>
  </p188:cm>
</p188:cmLst>
</file>

<file path=ppt/comments/modernComment_135_25EC26B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3A1182D-E0D8-40FF-9BC6-B0A7A5690F7F}" authorId="{D88F2288-3E0F-A164-57CD-1903DA1C81DC}" status="resolved" created="2026-04-19T15:38:28.95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36233401" sldId="309"/>
      <ac:spMk id="3" creationId="{1BC3007D-8172-1B67-44B7-35BCE25C340B}"/>
    </ac:deMkLst>
    <p188:txBody>
      <a:bodyPr/>
      <a:lstStyle/>
      <a:p>
        <a:r>
          <a:rPr lang="en-US"/>
          <a:t>Updated both to be sentence case.</a:t>
        </a:r>
      </a:p>
    </p188:txBody>
  </p188:cm>
</p188:cmLst>
</file>

<file path=ppt/comments/modernComment_139_1B83E07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336EC89-7C15-4DB5-804B-B970D293DD0E}" authorId="{D88F2288-3E0F-A164-57CD-1903DA1C81DC}" status="resolved" created="2026-04-19T14:59:12.24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61627506" sldId="313"/>
      <ac:spMk id="2" creationId="{4114E722-1B3D-9DE7-A704-C800A8252D76}"/>
    </ac:deMkLst>
    <p188:txBody>
      <a:bodyPr/>
      <a:lstStyle/>
      <a:p>
        <a:r>
          <a:rPr lang="en-US"/>
          <a:t>Updated to sentence case</a:t>
        </a:r>
      </a:p>
    </p188:txBody>
  </p188:cm>
</p188:cmLst>
</file>

<file path=ppt/comments/modernComment_13E_712DB1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205A2D-E181-463C-96DA-899F7A0F4C1B}" authorId="{D88F2288-3E0F-A164-57CD-1903DA1C81DC}" status="resolved" created="2026-04-19T16:24:13.73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98820045" sldId="318"/>
      <ac:spMk id="2" creationId="{33A246CF-C5C6-6AF4-8B1B-23C578FE8EDF}"/>
    </ac:deMkLst>
    <p188:txBody>
      <a:bodyPr/>
      <a:lstStyle/>
      <a:p>
        <a:r>
          <a:rPr lang="en-US"/>
          <a:t>Updated to sentence case</a:t>
        </a:r>
      </a:p>
    </p188:txBody>
  </p188:cm>
</p188:cmLst>
</file>

<file path=ppt/comments/modernComment_14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2C21AC-6166-4DCA-9D7D-76117163A922}" authorId="{D88F2288-3E0F-A164-57CD-1903DA1C81DC}" status="resolved" created="2026-04-19T15:36:36.515" complete="100000">
    <pc:sldMkLst xmlns:pc="http://schemas.microsoft.com/office/powerpoint/2013/main/command">
      <pc:docMk/>
      <pc:sldMk cId="0" sldId="326"/>
    </pc:sldMkLst>
    <p188:txBody>
      <a:bodyPr/>
      <a:lstStyle/>
      <a:p>
        <a:r>
          <a:rPr lang="en-US"/>
          <a:t>Updated this slide to use a template layout.</a:t>
        </a:r>
      </a:p>
    </p188:txBody>
  </p188:cm>
</p188:cmLst>
</file>

<file path=ppt/comments/modernComment_14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28A12BA-DD53-4947-98E1-BC07C9AD6A00}" authorId="{D88F2288-3E0F-A164-57CD-1903DA1C81DC}" status="resolved" created="2026-04-19T16:31:48.841" complete="100000">
    <pc:sldMkLst xmlns:pc="http://schemas.microsoft.com/office/powerpoint/2013/main/command">
      <pc:docMk/>
      <pc:sldMk cId="0" sldId="327"/>
    </pc:sldMkLst>
    <p188:txBody>
      <a:bodyPr/>
      <a:lstStyle/>
      <a:p>
        <a:r>
          <a:rPr lang="en-US"/>
          <a:t>Updated to use a template layout.</a:t>
        </a:r>
      </a:p>
    </p188:txBody>
  </p188:cm>
</p188:cmLst>
</file>

<file path=ppt/comments/modernComment_148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A9971DC-F0A5-4FE5-8E30-B650221B6482}" authorId="{D88F2288-3E0F-A164-57CD-1903DA1C81DC}" status="resolved" created="2026-04-19T16:33:22.950" complete="100000">
    <pc:sldMkLst xmlns:pc="http://schemas.microsoft.com/office/powerpoint/2013/main/command">
      <pc:docMk/>
      <pc:sldMk cId="0" sldId="328"/>
    </pc:sldMkLst>
    <p188:txBody>
      <a:bodyPr/>
      <a:lstStyle/>
      <a:p>
        <a:r>
          <a:rPr lang="en-US"/>
          <a:t>Updated to use a template layout.</a:t>
        </a:r>
      </a:p>
    </p188:txBody>
  </p188:cm>
</p188:cmLst>
</file>

<file path=ppt/comments/modernComment_14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04822D-0939-4BE4-A80F-618E7DFBC1B9}" authorId="{D88F2288-3E0F-A164-57CD-1903DA1C81DC}" status="resolved" created="2026-04-19T15:51:44.220" complete="100000">
    <pc:sldMkLst xmlns:pc="http://schemas.microsoft.com/office/powerpoint/2013/main/command">
      <pc:docMk/>
      <pc:sldMk cId="0" sldId="329"/>
    </pc:sldMkLst>
    <p188:txBody>
      <a:bodyPr/>
      <a:lstStyle/>
      <a:p>
        <a:r>
          <a:rPr lang="en-US"/>
          <a:t>Updated to use a template layout.</a:t>
        </a:r>
      </a:p>
    </p188:txBody>
  </p188:cm>
</p188:cmLst>
</file>

<file path=ppt/comments/modernComment_14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75A8D74-C25C-4B05-92E3-8A6B75919758}" authorId="{D88F2288-3E0F-A164-57CD-1903DA1C81DC}" status="resolved" created="2026-04-19T16:07:16.079" complete="100000">
    <pc:sldMkLst xmlns:pc="http://schemas.microsoft.com/office/powerpoint/2013/main/command">
      <pc:docMk/>
      <pc:sldMk cId="0" sldId="330"/>
    </pc:sldMkLst>
    <p188:txBody>
      <a:bodyPr/>
      <a:lstStyle/>
      <a:p>
        <a:r>
          <a:rPr lang="en-US"/>
          <a:t>Updated to use a template layout.</a:t>
        </a:r>
      </a:p>
    </p188:txBody>
  </p188:cm>
</p188:cmLst>
</file>

<file path=ppt/comments/modernComment_14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EBA963E-2D30-4A1F-8C7B-4744C696A71C}" authorId="{D88F2288-3E0F-A164-57CD-1903DA1C81DC}" status="resolved" created="2026-04-19T16:22:59.576" complete="100000">
    <pc:sldMkLst xmlns:pc="http://schemas.microsoft.com/office/powerpoint/2013/main/command">
      <pc:docMk/>
      <pc:sldMk cId="0" sldId="331"/>
    </pc:sldMkLst>
    <p188:txBody>
      <a:bodyPr/>
      <a:lstStyle/>
      <a:p>
        <a:r>
          <a:rPr lang="en-US"/>
          <a:t>Updated to use a template layout.</a:t>
        </a:r>
      </a:p>
    </p188:txBody>
  </p188:cm>
</p188:cmLst>
</file>

<file path=ppt/comments/modernComment_14C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7CC6B7-2338-4637-8461-C02A0B2BFAB4}" authorId="{D88F2288-3E0F-A164-57CD-1903DA1C81DC}" status="resolved" created="2026-04-19T17:05:54.670" complete="100000">
    <pc:sldMkLst xmlns:pc="http://schemas.microsoft.com/office/powerpoint/2013/main/command">
      <pc:docMk/>
      <pc:sldMk cId="0" sldId="332"/>
    </pc:sldMkLst>
    <p188:txBody>
      <a:bodyPr/>
      <a:lstStyle/>
      <a:p>
        <a:r>
          <a:rPr lang="en-US"/>
          <a:t>Updated to use a template layout.</a:t>
        </a:r>
      </a:p>
    </p188:txBody>
  </p188:cm>
</p188:cmLst>
</file>

<file path=ppt/comments/modernComment_14D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8B38A2B-EFF8-4BA0-9B0D-853FD11B3BD5}" authorId="{D88F2288-3E0F-A164-57CD-1903DA1C81DC}" status="resolved" created="2026-04-19T16:58:51.482" complete="100000">
    <pc:sldMkLst xmlns:pc="http://schemas.microsoft.com/office/powerpoint/2013/main/command">
      <pc:docMk/>
      <pc:sldMk cId="0" sldId="333"/>
    </pc:sldMkLst>
    <p188:txBody>
      <a:bodyPr/>
      <a:lstStyle/>
      <a:p>
        <a:r>
          <a:rPr lang="en-US"/>
          <a:t>Updated to use a template layout.</a:t>
        </a:r>
      </a:p>
    </p188:txBody>
  </p188:cm>
</p188:cmLst>
</file>

<file path=ppt/comments/modernComment_151_588AF29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4994266-610B-4C9D-B811-52DA168344BC}" authorId="{D88F2288-3E0F-A164-57CD-1903DA1C81DC}" status="resolved" created="2026-04-19T15:12:58.428" complete="100000">
    <pc:sldMkLst xmlns:pc="http://schemas.microsoft.com/office/powerpoint/2013/main/command">
      <pc:docMk/>
      <pc:sldMk cId="1485501074" sldId="337"/>
    </pc:sldMkLst>
    <p188:txBody>
      <a:bodyPr/>
      <a:lstStyle/>
      <a:p>
        <a:r>
          <a:rPr lang="en-US"/>
          <a:t>Updated this slide to use a template layout.</a:t>
        </a:r>
      </a:p>
    </p188:txBody>
  </p188:cm>
</p188:cmLst>
</file>

<file path=ppt/comments/modernComment_152_1CCFB5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1E0CF2-3FD9-4626-9A44-06D0A4856A9E}" authorId="{D88F2288-3E0F-A164-57CD-1903DA1C81DC}" status="resolved" created="2026-04-19T15:23:23.169" complete="100000">
    <pc:sldMkLst xmlns:pc="http://schemas.microsoft.com/office/powerpoint/2013/main/command">
      <pc:docMk/>
      <pc:sldMk cId="30210897" sldId="338"/>
    </pc:sldMkLst>
    <p188:txBody>
      <a:bodyPr/>
      <a:lstStyle/>
      <a:p>
        <a:r>
          <a:rPr lang="en-US"/>
          <a:t>Updated this slide to use a template layout.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A26933-3964-A7ED-2D11-FF3C84B5E3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6A568-672E-53E3-0E16-7124A92912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CB895-0EE8-4741-BCBF-88095FA5A48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951ECC-CB5C-7873-BE4B-462071DBE2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7BE00-D269-D168-D431-99C5994C59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DAFA1-BEA9-6E40-9B76-F95B7FF09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26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66ADE-8938-F64E-BFCE-2DD345D96F9B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3CFF7-DCA7-3440-BD05-A81632687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3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3CFF7-DCA7-3440-BD05-A816326878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16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6F0A2-A474-FAC4-DB93-334929929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D019F4-BF71-DEE3-2CCD-0262854BA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478F71-8133-FCA0-5F8A-E23FA2AC4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CB98D-8904-B3DA-DC5B-1F53A50BB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3CFF7-DCA7-3440-BD05-A816326878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29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16CF3-E173-4B82-D49A-85252A4C7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83F4D1-86C4-7A5B-CAE5-63448B90F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C955F-B1CF-E1C5-4C15-15F605364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A4AD1-5BC3-1125-5DBD-AAFF1D6091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42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8051E-766F-D3F7-810C-D72A29882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FC2153-612B-C145-6187-69206B3FE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D01403-D777-6997-3C3E-1325EFD1E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25096-5D39-4697-B481-3E0114402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11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rdiocon 2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6A5F44-7F6C-C708-F594-FEA8A21F6DF1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>
            <a:gsLst>
              <a:gs pos="8000">
                <a:srgbClr val="D15A0A"/>
              </a:gs>
              <a:gs pos="33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CC20D0-082B-0289-B723-9F5AB1CCDAD7}"/>
              </a:ext>
            </a:extLst>
          </p:cNvPr>
          <p:cNvGrpSpPr/>
          <p:nvPr userDrawn="1"/>
        </p:nvGrpSpPr>
        <p:grpSpPr>
          <a:xfrm>
            <a:off x="-4" y="4478562"/>
            <a:ext cx="12192001" cy="2548389"/>
            <a:chOff x="-4" y="4478562"/>
            <a:chExt cx="12192001" cy="2548389"/>
          </a:xfrm>
        </p:grpSpPr>
        <p:pic>
          <p:nvPicPr>
            <p:cNvPr id="5" name="Picture 4" descr="A purple and black landscape&#10;&#10;AI-generated content may be incorrect.">
              <a:extLst>
                <a:ext uri="{FF2B5EF4-FFF2-40B4-BE49-F238E27FC236}">
                  <a16:creationId xmlns:a16="http://schemas.microsoft.com/office/drawing/2014/main" id="{2432C6AB-4AB8-4663-697E-AE769E6DF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0833"/>
            <a:stretch>
              <a:fillRect/>
            </a:stretch>
          </p:blipFill>
          <p:spPr>
            <a:xfrm>
              <a:off x="-4" y="4857718"/>
              <a:ext cx="12192001" cy="2000281"/>
            </a:xfrm>
            <a:prstGeom prst="rect">
              <a:avLst/>
            </a:prstGeom>
          </p:spPr>
        </p:pic>
        <p:pic>
          <p:nvPicPr>
            <p:cNvPr id="6" name="Picture 5" descr="A blue circular object with a power button&#10;&#10;AI-generated content may be incorrect.">
              <a:extLst>
                <a:ext uri="{FF2B5EF4-FFF2-40B4-BE49-F238E27FC236}">
                  <a16:creationId xmlns:a16="http://schemas.microsoft.com/office/drawing/2014/main" id="{984BEF3C-9916-1C92-41F2-C26EB1447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6052" y="4478562"/>
              <a:ext cx="4530469" cy="2548389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EFA7F60A-3794-BC33-4990-7C4C7FA1EA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015" y="6285186"/>
            <a:ext cx="2208681" cy="33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7BDC5-098B-E1B6-1D0A-64365C34397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000281" cy="2000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17D964-023B-F7A5-E243-95EC30DD7D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21917" y="1105243"/>
            <a:ext cx="1560785" cy="1560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371A66-8A6B-F814-ADA4-BE93BCE149F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81355" y="3190891"/>
            <a:ext cx="825500" cy="825500"/>
          </a:xfrm>
          <a:prstGeom prst="rect">
            <a:avLst/>
          </a:prstGeom>
        </p:spPr>
      </p:pic>
      <p:pic>
        <p:nvPicPr>
          <p:cNvPr id="11" name="Picture 10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5C56397D-4965-B93E-1348-D0340DF092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black background with yellow and green text&#10;&#10;AI-generated content may be incorrect.">
            <a:extLst>
              <a:ext uri="{FF2B5EF4-FFF2-40B4-BE49-F238E27FC236}">
                <a16:creationId xmlns:a16="http://schemas.microsoft.com/office/drawing/2014/main" id="{88727883-7EFF-5B05-C66C-1D35DE314A8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17" t="26173" r="7167" b="28606"/>
          <a:stretch>
            <a:fillRect/>
          </a:stretch>
        </p:blipFill>
        <p:spPr>
          <a:xfrm>
            <a:off x="2611820" y="1452174"/>
            <a:ext cx="6968360" cy="28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6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7B7A21-14BF-EE7E-445F-9F2F097B50B0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99000"/>
                  <a:lumOff val="1000"/>
                  <a:alpha val="0"/>
                </a:schemeClr>
              </a:gs>
              <a:gs pos="100000">
                <a:srgbClr val="CDFF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BEA25-A0BE-C716-1FED-C673C3A114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DC7DBC-94D7-6EE4-E4F8-D2D19FEFCDA6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69D4A-65FB-7FA3-024C-AF0343F8AB68}"/>
              </a:ext>
            </a:extLst>
          </p:cNvPr>
          <p:cNvSpPr/>
          <p:nvPr userDrawn="1"/>
        </p:nvSpPr>
        <p:spPr>
          <a:xfrm>
            <a:off x="625784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254A52-6594-033C-931F-353D9CBA3C61}"/>
              </a:ext>
            </a:extLst>
          </p:cNvPr>
          <p:cNvSpPr/>
          <p:nvPr userDrawn="1"/>
        </p:nvSpPr>
        <p:spPr>
          <a:xfrm>
            <a:off x="4348120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C390D0-0513-3631-94B7-36A39E3D8FEC}"/>
              </a:ext>
            </a:extLst>
          </p:cNvPr>
          <p:cNvSpPr/>
          <p:nvPr userDrawn="1"/>
        </p:nvSpPr>
        <p:spPr>
          <a:xfrm>
            <a:off x="8070456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B0E78F-A5B4-8929-1B25-57B3CC8BF1F4}"/>
              </a:ext>
            </a:extLst>
          </p:cNvPr>
          <p:cNvSpPr/>
          <p:nvPr userDrawn="1"/>
        </p:nvSpPr>
        <p:spPr>
          <a:xfrm>
            <a:off x="1639661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F75CA0A-0A24-DE35-F04F-79B3DE4FB61D}"/>
              </a:ext>
            </a:extLst>
          </p:cNvPr>
          <p:cNvSpPr/>
          <p:nvPr userDrawn="1"/>
        </p:nvSpPr>
        <p:spPr>
          <a:xfrm>
            <a:off x="5464013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F2D3BD-65E8-DCE0-0DE2-04EB35DEA8ED}"/>
              </a:ext>
            </a:extLst>
          </p:cNvPr>
          <p:cNvSpPr/>
          <p:nvPr userDrawn="1"/>
        </p:nvSpPr>
        <p:spPr>
          <a:xfrm>
            <a:off x="9139072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5" name="Picture Placeholder 27">
            <a:extLst>
              <a:ext uri="{FF2B5EF4-FFF2-40B4-BE49-F238E27FC236}">
                <a16:creationId xmlns:a16="http://schemas.microsoft.com/office/drawing/2014/main" id="{3D6FEBA3-FA4C-7F4B-9134-9197AAC1CE9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75975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6" name="Picture Placeholder 27">
            <a:extLst>
              <a:ext uri="{FF2B5EF4-FFF2-40B4-BE49-F238E27FC236}">
                <a16:creationId xmlns:a16="http://schemas.microsoft.com/office/drawing/2014/main" id="{66D1FA94-675D-E8ED-55CA-E0DC2AC8DDE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00327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7" name="Picture Placeholder 27">
            <a:extLst>
              <a:ext uri="{FF2B5EF4-FFF2-40B4-BE49-F238E27FC236}">
                <a16:creationId xmlns:a16="http://schemas.microsoft.com/office/drawing/2014/main" id="{2285EE54-3C54-F034-F038-6FE74F6248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75386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5973FEF-A711-3DCE-BF85-0FDB20DFC3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39" y="3811850"/>
            <a:ext cx="2964799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2DC8AA-707D-9303-3CD4-6489EAADAA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357" y="3811850"/>
            <a:ext cx="2964523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209E950-42C2-6528-75A3-C95BCB509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5166" y="3811850"/>
            <a:ext cx="3052244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FEA84C-094A-2957-FEE7-C5502FC20B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439" y="3429000"/>
            <a:ext cx="296479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D601684-624A-5573-C75A-A87628615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4357" y="3429000"/>
            <a:ext cx="2964523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DA0EE19-7CA6-F9D1-B9BA-A6373E75D3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166" y="3429000"/>
            <a:ext cx="3052244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2969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6A1E67-EE46-9295-E702-B5B921C1FB7E}"/>
              </a:ext>
            </a:extLst>
          </p:cNvPr>
          <p:cNvSpPr/>
          <p:nvPr userDrawn="1"/>
        </p:nvSpPr>
        <p:spPr>
          <a:xfrm>
            <a:off x="0" y="12315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120A36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05FD02-0EAA-C928-C257-6A20B6086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87" y="6220821"/>
            <a:ext cx="3622808" cy="3857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7B47E6-968E-9BC0-10FE-619526F3BFCB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69D4A-65FB-7FA3-024C-AF0343F8AB68}"/>
              </a:ext>
            </a:extLst>
          </p:cNvPr>
          <p:cNvSpPr/>
          <p:nvPr userDrawn="1"/>
        </p:nvSpPr>
        <p:spPr>
          <a:xfrm>
            <a:off x="625784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rgbClr val="120A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254A52-6594-033C-931F-353D9CBA3C61}"/>
              </a:ext>
            </a:extLst>
          </p:cNvPr>
          <p:cNvSpPr/>
          <p:nvPr userDrawn="1"/>
        </p:nvSpPr>
        <p:spPr>
          <a:xfrm>
            <a:off x="4348120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rgbClr val="120A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C390D0-0513-3631-94B7-36A39E3D8FEC}"/>
              </a:ext>
            </a:extLst>
          </p:cNvPr>
          <p:cNvSpPr/>
          <p:nvPr userDrawn="1"/>
        </p:nvSpPr>
        <p:spPr>
          <a:xfrm>
            <a:off x="8070456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rgbClr val="120A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B0E78F-A5B4-8929-1B25-57B3CC8BF1F4}"/>
              </a:ext>
            </a:extLst>
          </p:cNvPr>
          <p:cNvSpPr/>
          <p:nvPr userDrawn="1"/>
        </p:nvSpPr>
        <p:spPr>
          <a:xfrm>
            <a:off x="1639661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F75CA0A-0A24-DE35-F04F-79B3DE4FB61D}"/>
              </a:ext>
            </a:extLst>
          </p:cNvPr>
          <p:cNvSpPr/>
          <p:nvPr userDrawn="1"/>
        </p:nvSpPr>
        <p:spPr>
          <a:xfrm>
            <a:off x="5464013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F2D3BD-65E8-DCE0-0DE2-04EB35DEA8ED}"/>
              </a:ext>
            </a:extLst>
          </p:cNvPr>
          <p:cNvSpPr/>
          <p:nvPr userDrawn="1"/>
        </p:nvSpPr>
        <p:spPr>
          <a:xfrm>
            <a:off x="9139072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5" name="Picture Placeholder 27">
            <a:extLst>
              <a:ext uri="{FF2B5EF4-FFF2-40B4-BE49-F238E27FC236}">
                <a16:creationId xmlns:a16="http://schemas.microsoft.com/office/drawing/2014/main" id="{3D6FEBA3-FA4C-7F4B-9134-9197AAC1CE9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75975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6" name="Picture Placeholder 27">
            <a:extLst>
              <a:ext uri="{FF2B5EF4-FFF2-40B4-BE49-F238E27FC236}">
                <a16:creationId xmlns:a16="http://schemas.microsoft.com/office/drawing/2014/main" id="{66D1FA94-675D-E8ED-55CA-E0DC2AC8DDE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00327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7" name="Picture Placeholder 27">
            <a:extLst>
              <a:ext uri="{FF2B5EF4-FFF2-40B4-BE49-F238E27FC236}">
                <a16:creationId xmlns:a16="http://schemas.microsoft.com/office/drawing/2014/main" id="{2285EE54-3C54-F034-F038-6FE74F6248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75386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71B63-41EA-247E-457B-2190C3AF11B1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F85AF0DB-E5A7-B49F-8FFA-686E478B8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F170FA8-7D6B-F82B-5458-49FC9A448C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39" y="3811850"/>
            <a:ext cx="2964799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CF037AA-0C2B-FA96-CC9B-26867FD70F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357" y="3811850"/>
            <a:ext cx="2964523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45A8785-F3EE-4740-59F4-D100F16E92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5166" y="3811850"/>
            <a:ext cx="3052244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76300CC-A626-F51D-B957-FF58FEC952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439" y="3429000"/>
            <a:ext cx="296479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FC69175-73A3-63CA-F8B7-50268D8CDB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4357" y="3429000"/>
            <a:ext cx="2964523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28933E2-5B9B-22D5-E742-5AD951E82A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166" y="3429000"/>
            <a:ext cx="3052244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71425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2FE4F60-6594-1349-4C7D-2C72799B7CE3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8771B2D-5565-5F25-BF3F-7A1676F634D2}"/>
              </a:ext>
            </a:extLst>
          </p:cNvPr>
          <p:cNvSpPr/>
          <p:nvPr userDrawn="1"/>
        </p:nvSpPr>
        <p:spPr>
          <a:xfrm>
            <a:off x="-5" y="0"/>
            <a:ext cx="8546340" cy="6865034"/>
          </a:xfrm>
          <a:custGeom>
            <a:avLst/>
            <a:gdLst>
              <a:gd name="connsiteX0" fmla="*/ 0 w 9177252"/>
              <a:gd name="connsiteY0" fmla="*/ 0 h 6858000"/>
              <a:gd name="connsiteX1" fmla="*/ 7899363 w 9177252"/>
              <a:gd name="connsiteY1" fmla="*/ 0 h 6858000"/>
              <a:gd name="connsiteX2" fmla="*/ 7979473 w 9177252"/>
              <a:gd name="connsiteY2" fmla="*/ 92483 h 6858000"/>
              <a:gd name="connsiteX3" fmla="*/ 9177252 w 9177252"/>
              <a:gd name="connsiteY3" fmla="*/ 3429000 h 6858000"/>
              <a:gd name="connsiteX4" fmla="*/ 7979473 w 9177252"/>
              <a:gd name="connsiteY4" fmla="*/ 6765517 h 6858000"/>
              <a:gd name="connsiteX5" fmla="*/ 7899363 w 9177252"/>
              <a:gd name="connsiteY5" fmla="*/ 6858000 h 6858000"/>
              <a:gd name="connsiteX6" fmla="*/ 0 w 9177252"/>
              <a:gd name="connsiteY6" fmla="*/ 6858000 h 6858000"/>
              <a:gd name="connsiteX7" fmla="*/ 0 w 91772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77252" h="6858000">
                <a:moveTo>
                  <a:pt x="0" y="0"/>
                </a:moveTo>
                <a:lnTo>
                  <a:pt x="7899363" y="0"/>
                </a:lnTo>
                <a:lnTo>
                  <a:pt x="7979473" y="92483"/>
                </a:lnTo>
                <a:cubicBezTo>
                  <a:pt x="8727751" y="999185"/>
                  <a:pt x="9177252" y="2161599"/>
                  <a:pt x="9177252" y="3429000"/>
                </a:cubicBezTo>
                <a:cubicBezTo>
                  <a:pt x="9177252" y="4696401"/>
                  <a:pt x="8727751" y="5858815"/>
                  <a:pt x="7979473" y="6765517"/>
                </a:cubicBezTo>
                <a:lnTo>
                  <a:pt x="789936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614ACF-2B0B-6D50-9472-C5F2A4287497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03E5C8-A8E2-FAB4-D109-29E71A95DD80}"/>
              </a:ext>
            </a:extLst>
          </p:cNvPr>
          <p:cNvCxnSpPr/>
          <p:nvPr userDrawn="1"/>
        </p:nvCxnSpPr>
        <p:spPr>
          <a:xfrm>
            <a:off x="643890" y="3921497"/>
            <a:ext cx="480060" cy="0"/>
          </a:xfrm>
          <a:prstGeom prst="line">
            <a:avLst/>
          </a:prstGeom>
          <a:ln w="76200" cap="rnd">
            <a:solidFill>
              <a:srgbClr val="D15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C42338A-816F-277D-5718-2348478053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8725" y="5659806"/>
            <a:ext cx="2403423" cy="801141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5E4F840-71C0-97F9-6D21-4E1D95FA41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788795"/>
            <a:ext cx="7307485" cy="1737280"/>
          </a:xfrm>
          <a:prstGeom prst="rect">
            <a:avLst/>
          </a:prstGeom>
        </p:spPr>
        <p:txBody>
          <a:bodyPr anchor="b"/>
          <a:lstStyle>
            <a:lvl1pPr marL="11113" indent="-11113">
              <a:buNone/>
              <a:tabLst/>
              <a:defRPr lang="en-US" sz="4400" b="1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Title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75E7B1F-C583-D248-6AEB-5395FD4093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31387"/>
            <a:ext cx="7307485" cy="865639"/>
          </a:xfrm>
          <a:prstGeom prst="rect">
            <a:avLst/>
          </a:prstGeom>
        </p:spPr>
        <p:txBody>
          <a:bodyPr anchor="t"/>
          <a:lstStyle>
            <a:lvl1pPr>
              <a:buNone/>
              <a:defRPr lang="en-US" sz="18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76966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3916D0-B5D2-3128-6101-A87E6CFE71D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0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46BDF8C3-CB66-21FD-BD0A-45A3C61B33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9" y="6220821"/>
            <a:ext cx="3622808" cy="3857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E4924C-CF88-52DC-B91F-56DAE2C64D84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B305A7-2186-B821-A6FF-320EB97B1125}"/>
              </a:ext>
            </a:extLst>
          </p:cNvPr>
          <p:cNvSpPr/>
          <p:nvPr userDrawn="1"/>
        </p:nvSpPr>
        <p:spPr>
          <a:xfrm>
            <a:off x="2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2C5D6F59-C028-1966-5836-75EC86B51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438C22D-6D79-FFFE-B6B4-50E62E096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020763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528E320-5623-792A-BAC5-5674F0141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630" y="1685974"/>
            <a:ext cx="6911975" cy="397351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Arial" panose="020B0604020202020204" pitchFamily="34" charset="0"/>
              <a:buChar char="•"/>
              <a:tabLst/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  <a:p>
            <a:pPr lvl="0"/>
            <a:r>
              <a:rPr lang="en-US"/>
              <a:t>Bullet 5</a:t>
            </a:r>
          </a:p>
          <a:p>
            <a:pPr lvl="0"/>
            <a:r>
              <a:rPr lang="en-US"/>
              <a:t>Bullet 6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81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81BDB2-5388-FCD4-B395-F79C84071C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40000">
                <a:schemeClr val="bg1">
                  <a:lumMod val="99000"/>
                  <a:lumOff val="1000"/>
                  <a:alpha val="0"/>
                </a:schemeClr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B45935-7857-8B96-DBC6-8F4E34ABF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87EDE8-A0C5-CD7E-302B-CD4D51AF863D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A6CDD5-81B6-4DCF-0C34-B0E9D81C752C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CE8643F-3398-1023-7CC3-B6D9FAA8D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1C6B701-606E-72A4-F53F-AD69F2998D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29" y="1020763"/>
            <a:ext cx="10530046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D15A0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7CCB052-26C3-74FB-CE0F-4514B87146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28" y="1845663"/>
            <a:ext cx="10530045" cy="3973513"/>
          </a:xfrm>
          <a:prstGeom prst="rect">
            <a:avLst/>
          </a:prstGeom>
        </p:spPr>
        <p:txBody>
          <a:bodyPr/>
          <a:lstStyle>
            <a:lvl1pPr marL="346075" marR="0" indent="-3349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Wingdings" pitchFamily="2" charset="2"/>
              <a:buChar char="ü"/>
              <a:tabLst/>
              <a:defRPr lang="en-US" sz="24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  <a:p>
            <a:pPr lvl="0"/>
            <a:r>
              <a:rPr lang="en-US"/>
              <a:t>Bullet 5</a:t>
            </a:r>
          </a:p>
          <a:p>
            <a:pPr lvl="0"/>
            <a:r>
              <a:rPr lang="en-US"/>
              <a:t>Bullet 6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08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5F8336-4C06-F482-0697-F890E47A5B91}"/>
              </a:ext>
            </a:extLst>
          </p:cNvPr>
          <p:cNvSpPr/>
          <p:nvPr userDrawn="1"/>
        </p:nvSpPr>
        <p:spPr>
          <a:xfrm>
            <a:off x="6095997" y="12315"/>
            <a:ext cx="6096003" cy="6858000"/>
          </a:xfrm>
          <a:prstGeom prst="rect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2E34B2-57EF-495E-3E30-4612B1BA909A}"/>
              </a:ext>
            </a:extLst>
          </p:cNvPr>
          <p:cNvSpPr/>
          <p:nvPr userDrawn="1"/>
        </p:nvSpPr>
        <p:spPr>
          <a:xfrm>
            <a:off x="-2" y="0"/>
            <a:ext cx="6095999" cy="6857999"/>
          </a:xfrm>
          <a:prstGeom prst="rect">
            <a:avLst/>
          </a:prstGeom>
          <a:gradFill>
            <a:gsLst>
              <a:gs pos="0">
                <a:schemeClr val="bg1">
                  <a:lumMod val="99000"/>
                  <a:lumOff val="1000"/>
                  <a:alpha val="0"/>
                </a:schemeClr>
              </a:gs>
              <a:gs pos="100000">
                <a:srgbClr val="CDFF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AD535-74A6-62ED-C040-9B7AA50C92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E4928FB-4E4B-1004-0E36-C69E6FE1EAE7}"/>
              </a:ext>
            </a:extLst>
          </p:cNvPr>
          <p:cNvSpPr txBox="1">
            <a:spLocks/>
          </p:cNvSpPr>
          <p:nvPr userDrawn="1"/>
        </p:nvSpPr>
        <p:spPr>
          <a:xfrm>
            <a:off x="604836" y="2080010"/>
            <a:ext cx="3058160" cy="127013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1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1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7944B1-73E3-DB66-6DDE-684F0E0275F1}"/>
              </a:ext>
            </a:extLst>
          </p:cNvPr>
          <p:cNvSpPr txBox="1">
            <a:spLocks/>
          </p:cNvSpPr>
          <p:nvPr userDrawn="1"/>
        </p:nvSpPr>
        <p:spPr>
          <a:xfrm>
            <a:off x="604836" y="3441585"/>
            <a:ext cx="3068320" cy="2404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FF82D6-942A-525C-C079-06FB4FC585D0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4ABB81-4FDD-C619-4552-F4063DC01A8E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A144EF31-DA88-74C0-261F-0E33D00037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5026905B-9C33-4FB4-17A1-94AA9EF0E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B0EE276-913E-7439-614D-9F319E239A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020763"/>
            <a:ext cx="4734296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8C6E949-0A57-53C8-9142-6A0A28F03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0108" y="1020763"/>
            <a:ext cx="4734296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DF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81A17BA-2E70-B7C0-11A1-C311ACD77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001" y="1782763"/>
            <a:ext cx="4733925" cy="4054474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BCE7E1A8-244D-8375-9F21-9D87991AE1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0480" y="1782763"/>
            <a:ext cx="4733925" cy="4054474"/>
          </a:xfrm>
          <a:prstGeom prst="rect">
            <a:avLst/>
          </a:prstGeom>
        </p:spPr>
        <p:txBody>
          <a:bodyPr/>
          <a:lstStyle>
            <a:lvl1pPr marL="11113" indent="-11113">
              <a:buClr>
                <a:srgbClr val="D15A0A"/>
              </a:buClr>
              <a:buNone/>
              <a:tabLst/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buClr>
                <a:srgbClr val="D15A0A"/>
              </a:buClr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223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CD8DE3-819A-F9AC-6EEE-BC9EB1AAFA6F}"/>
              </a:ext>
            </a:extLst>
          </p:cNvPr>
          <p:cNvSpPr/>
          <p:nvPr userDrawn="1"/>
        </p:nvSpPr>
        <p:spPr>
          <a:xfrm>
            <a:off x="-2" y="11017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C2AC4-2986-A8B9-943C-3D963DAE344D}"/>
              </a:ext>
            </a:extLst>
          </p:cNvPr>
          <p:cNvSpPr/>
          <p:nvPr userDrawn="1"/>
        </p:nvSpPr>
        <p:spPr>
          <a:xfrm>
            <a:off x="663518" y="1669395"/>
            <a:ext cx="7129801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1E0D7E-22F9-6A00-6BDD-CA8155E8174A}"/>
              </a:ext>
            </a:extLst>
          </p:cNvPr>
          <p:cNvSpPr/>
          <p:nvPr userDrawn="1"/>
        </p:nvSpPr>
        <p:spPr>
          <a:xfrm>
            <a:off x="8207317" y="1669395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478B2-8DFD-2691-48E2-9E0FE111A236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522A458-A243-FBAF-66F9-57FF124F7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11017"/>
            <a:ext cx="1219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514DB2-AD1F-8E35-50C6-AA316551E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020763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DF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25817-DD0F-2559-873C-AF28C6E4212B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15A0A"/>
              </a:solidFill>
            </a:endParaRP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1DA2858-524B-6A5F-6F1D-A3BD4110A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6386B370-CE3D-FD35-F238-739A9BB6E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1859859"/>
            <a:ext cx="6585128" cy="659236"/>
          </a:xfrm>
          <a:prstGeom prst="rect">
            <a:avLst/>
          </a:prstGeom>
        </p:spPr>
        <p:txBody>
          <a:bodyPr anchor="b"/>
          <a:lstStyle>
            <a:lvl1pPr mar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5683ABA-A5F4-FFC8-9BEB-8AA240930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702214"/>
            <a:ext cx="6585130" cy="2783388"/>
          </a:xfrm>
          <a:prstGeom prst="rect">
            <a:avLst/>
          </a:prstGeom>
        </p:spPr>
        <p:txBody>
          <a:bodyPr/>
          <a:lstStyle>
            <a:lvl1pPr marL="11113" indent="-11113" algn="l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8">
            <a:extLst>
              <a:ext uri="{FF2B5EF4-FFF2-40B4-BE49-F238E27FC236}">
                <a16:creationId xmlns:a16="http://schemas.microsoft.com/office/drawing/2014/main" id="{F0A0E445-8F75-A621-2211-69A258D32F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0600" y="1894008"/>
            <a:ext cx="2830428" cy="3625743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BC2E62F7-C4FA-8F78-92AE-CED22203FB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4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4D18BA-9544-565A-F54D-8EAF9E69CF53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99000"/>
                  <a:lumOff val="1000"/>
                  <a:alpha val="0"/>
                </a:schemeClr>
              </a:gs>
              <a:gs pos="100000">
                <a:srgbClr val="CDFF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4CCF3-178B-F6D4-ADB1-3644670950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C2AC4-2986-A8B9-943C-3D963DAE344D}"/>
              </a:ext>
            </a:extLst>
          </p:cNvPr>
          <p:cNvSpPr/>
          <p:nvPr userDrawn="1"/>
        </p:nvSpPr>
        <p:spPr>
          <a:xfrm>
            <a:off x="663518" y="1669395"/>
            <a:ext cx="7129801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1E0D7E-22F9-6A00-6BDD-CA8155E8174A}"/>
              </a:ext>
            </a:extLst>
          </p:cNvPr>
          <p:cNvSpPr/>
          <p:nvPr userDrawn="1"/>
        </p:nvSpPr>
        <p:spPr>
          <a:xfrm>
            <a:off x="8207317" y="1669395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478B2-8DFD-2691-48E2-9E0FE111A236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514DB2-AD1F-8E35-50C6-AA316551E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020763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25817-DD0F-2559-873C-AF28C6E4212B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1DA2858-524B-6A5F-6F1D-A3BD4110A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6386B370-CE3D-FD35-F238-739A9BB6E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1859859"/>
            <a:ext cx="6585128" cy="659236"/>
          </a:xfrm>
          <a:prstGeom prst="rect">
            <a:avLst/>
          </a:prstGeom>
        </p:spPr>
        <p:txBody>
          <a:bodyPr anchor="b"/>
          <a:lstStyle>
            <a:lvl1pPr mar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5683ABA-A5F4-FFC8-9BEB-8AA240930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702214"/>
            <a:ext cx="6585130" cy="2783388"/>
          </a:xfrm>
          <a:prstGeom prst="rect">
            <a:avLst/>
          </a:prstGeom>
        </p:spPr>
        <p:txBody>
          <a:bodyPr/>
          <a:lstStyle>
            <a:lvl1pPr marL="11113" indent="-11113" algn="l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8">
            <a:extLst>
              <a:ext uri="{FF2B5EF4-FFF2-40B4-BE49-F238E27FC236}">
                <a16:creationId xmlns:a16="http://schemas.microsoft.com/office/drawing/2014/main" id="{F0A0E445-8F75-A621-2211-69A258D32F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0600" y="1894008"/>
            <a:ext cx="2830428" cy="3625743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66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683A77-02D8-84CC-805D-D455A5832352}"/>
              </a:ext>
            </a:extLst>
          </p:cNvPr>
          <p:cNvSpPr/>
          <p:nvPr userDrawn="1"/>
        </p:nvSpPr>
        <p:spPr>
          <a:xfrm>
            <a:off x="0" y="12315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120A36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A0FCB-7867-8BF4-782F-BEFC0BD794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87" y="6220821"/>
            <a:ext cx="3622808" cy="38576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C2AC4-2986-A8B9-943C-3D963DAE344D}"/>
              </a:ext>
            </a:extLst>
          </p:cNvPr>
          <p:cNvSpPr/>
          <p:nvPr userDrawn="1"/>
        </p:nvSpPr>
        <p:spPr>
          <a:xfrm>
            <a:off x="663518" y="1669395"/>
            <a:ext cx="7129801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20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1E0D7E-22F9-6A00-6BDD-CA8155E8174A}"/>
              </a:ext>
            </a:extLst>
          </p:cNvPr>
          <p:cNvSpPr/>
          <p:nvPr userDrawn="1"/>
        </p:nvSpPr>
        <p:spPr>
          <a:xfrm>
            <a:off x="8207317" y="1669395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20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478B2-8DFD-2691-48E2-9E0FE111A236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514DB2-AD1F-8E35-50C6-AA316551E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020763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25817-DD0F-2559-873C-AF28C6E4212B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1DA2858-524B-6A5F-6F1D-A3BD4110A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6386B370-CE3D-FD35-F238-739A9BB6E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1859859"/>
            <a:ext cx="6585128" cy="659236"/>
          </a:xfrm>
          <a:prstGeom prst="rect">
            <a:avLst/>
          </a:prstGeom>
        </p:spPr>
        <p:txBody>
          <a:bodyPr anchor="b"/>
          <a:lstStyle>
            <a:lvl1pPr mar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5683ABA-A5F4-FFC8-9BEB-8AA240930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702214"/>
            <a:ext cx="6585130" cy="2783388"/>
          </a:xfrm>
          <a:prstGeom prst="rect">
            <a:avLst/>
          </a:prstGeom>
        </p:spPr>
        <p:txBody>
          <a:bodyPr/>
          <a:lstStyle>
            <a:lvl1pPr marL="11113" indent="-11113" algn="l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8">
            <a:extLst>
              <a:ext uri="{FF2B5EF4-FFF2-40B4-BE49-F238E27FC236}">
                <a16:creationId xmlns:a16="http://schemas.microsoft.com/office/drawing/2014/main" id="{F0A0E445-8F75-A621-2211-69A258D32F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0600" y="1894008"/>
            <a:ext cx="2830428" cy="3625743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4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25BBED-6603-6B87-85B6-3387440E5E19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8981C0BD-C77C-76EF-FD9A-2919D37FEC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AA0EA3-3D92-7444-4F1B-66BBE4A06338}"/>
              </a:ext>
            </a:extLst>
          </p:cNvPr>
          <p:cNvSpPr/>
          <p:nvPr userDrawn="1"/>
        </p:nvSpPr>
        <p:spPr>
          <a:xfrm>
            <a:off x="6635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1F83C906-5AD0-C5AC-38F2-2669F090A3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ADEC71-C5FD-3E2A-95BB-0D4F1D1668E8}"/>
              </a:ext>
            </a:extLst>
          </p:cNvPr>
          <p:cNvSpPr/>
          <p:nvPr userDrawn="1"/>
        </p:nvSpPr>
        <p:spPr>
          <a:xfrm>
            <a:off x="4449705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86D776-81F7-E3C0-ACBD-B2DF88204D08}"/>
              </a:ext>
            </a:extLst>
          </p:cNvPr>
          <p:cNvSpPr/>
          <p:nvPr userDrawn="1"/>
        </p:nvSpPr>
        <p:spPr>
          <a:xfrm>
            <a:off x="82073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C585DE-A2D2-06AF-BFE9-B64D81CB445D}"/>
              </a:ext>
            </a:extLst>
          </p:cNvPr>
          <p:cNvSpPr/>
          <p:nvPr userDrawn="1"/>
        </p:nvSpPr>
        <p:spPr>
          <a:xfrm>
            <a:off x="0" y="0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03BF28-B0BE-F030-79C5-5433DAE126C7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7C6CB837-4237-17D2-9089-EA14BFDB26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6779BD9-8B4D-1DD4-B138-18FF696F0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EF2CD634-70F5-BBCB-1F0D-4608A9CB82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B57937A-BF86-ABB5-5829-E26782E07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9654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0BEA2E85-7935-7235-285C-5B7C23315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9653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556C0067-F048-2D31-7905-22F525E4CD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426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DBFF83C-BB14-1AD4-92D6-91BF2B9597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1425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21F404E-7F2A-6DB8-1722-A6CA467F69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919501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DF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8306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7A4438-9B08-0909-C8D2-75F903F7CE90}"/>
              </a:ext>
            </a:extLst>
          </p:cNvPr>
          <p:cNvSpPr/>
          <p:nvPr userDrawn="1"/>
        </p:nvSpPr>
        <p:spPr>
          <a:xfrm rot="10800000">
            <a:off x="-4" y="0"/>
            <a:ext cx="12191999" cy="6858000"/>
          </a:xfrm>
          <a:prstGeom prst="rect">
            <a:avLst/>
          </a:prstGeom>
          <a:gradFill>
            <a:gsLst>
              <a:gs pos="0">
                <a:srgbClr val="D15A0A"/>
              </a:gs>
              <a:gs pos="45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and black landscape&#10;&#10;AI-generated content may be incorrect.">
            <a:extLst>
              <a:ext uri="{FF2B5EF4-FFF2-40B4-BE49-F238E27FC236}">
                <a16:creationId xmlns:a16="http://schemas.microsoft.com/office/drawing/2014/main" id="{8A13546C-CA3E-FCEE-B4E4-DDE0FAFF1403}"/>
              </a:ext>
            </a:extLst>
          </p:cNvPr>
          <p:cNvPicPr/>
          <p:nvPr userDrawn="1"/>
        </p:nvPicPr>
        <p:blipFill>
          <a:blip r:embed="rId2"/>
          <a:srcRect t="71640" b="3028"/>
          <a:stretch>
            <a:fillRect/>
          </a:stretch>
        </p:blipFill>
        <p:spPr>
          <a:xfrm>
            <a:off x="-2" y="5120720"/>
            <a:ext cx="12191997" cy="17372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5735BF-81C3-2FA1-ADD2-22DF61ECDFD8}"/>
              </a:ext>
            </a:extLst>
          </p:cNvPr>
          <p:cNvCxnSpPr/>
          <p:nvPr userDrawn="1"/>
        </p:nvCxnSpPr>
        <p:spPr>
          <a:xfrm>
            <a:off x="643890" y="3508394"/>
            <a:ext cx="480060" cy="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7EA2312-1DBF-EC96-15E4-F7774513E0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513" y="6290631"/>
            <a:ext cx="1744202" cy="260760"/>
          </a:xfrm>
          <a:prstGeom prst="rect">
            <a:avLst/>
          </a:prstGeom>
        </p:spPr>
      </p:pic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135E2257-A784-35EE-28A8-7F87EC94DD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353307"/>
            <a:ext cx="3125118" cy="332767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C727FF8-9E58-E78A-484D-7735CFADD1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03017"/>
            <a:ext cx="10878590" cy="1737280"/>
          </a:xfrm>
          <a:prstGeom prst="rect">
            <a:avLst/>
          </a:prstGeom>
        </p:spPr>
        <p:txBody>
          <a:bodyPr anchor="b"/>
          <a:lstStyle>
            <a:lvl1pPr marL="11113" indent="-11113">
              <a:buNone/>
              <a:tabLst/>
              <a:defRPr lang="en-US" sz="40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28C379F-9AD6-9461-5372-15E26F541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7" y="3886952"/>
            <a:ext cx="10878591" cy="423256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lang="en-US" sz="1800" b="1" i="0" kern="1200" spc="300" dirty="0" smtClean="0">
                <a:solidFill>
                  <a:srgbClr val="CDFF4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PRESENTERS NAMES</a:t>
            </a:r>
          </a:p>
        </p:txBody>
      </p:sp>
    </p:spTree>
    <p:extLst>
      <p:ext uri="{BB962C8B-B14F-4D97-AF65-F5344CB8AC3E}">
        <p14:creationId xmlns:p14="http://schemas.microsoft.com/office/powerpoint/2010/main" val="2155759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21FE4F-6CD1-CAA7-CB5F-A0A3071D39AE}"/>
              </a:ext>
            </a:extLst>
          </p:cNvPr>
          <p:cNvSpPr/>
          <p:nvPr userDrawn="1"/>
        </p:nvSpPr>
        <p:spPr>
          <a:xfrm>
            <a:off x="0" y="12315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99000"/>
                  <a:lumOff val="1000"/>
                  <a:alpha val="0"/>
                </a:schemeClr>
              </a:gs>
              <a:gs pos="100000">
                <a:srgbClr val="CDFF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AA0EA3-3D92-7444-4F1B-66BBE4A06338}"/>
              </a:ext>
            </a:extLst>
          </p:cNvPr>
          <p:cNvSpPr/>
          <p:nvPr userDrawn="1"/>
        </p:nvSpPr>
        <p:spPr>
          <a:xfrm>
            <a:off x="6635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ADEC71-C5FD-3E2A-95BB-0D4F1D1668E8}"/>
              </a:ext>
            </a:extLst>
          </p:cNvPr>
          <p:cNvSpPr/>
          <p:nvPr userDrawn="1"/>
        </p:nvSpPr>
        <p:spPr>
          <a:xfrm>
            <a:off x="4449705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86D776-81F7-E3C0-ACBD-B2DF88204D08}"/>
              </a:ext>
            </a:extLst>
          </p:cNvPr>
          <p:cNvSpPr/>
          <p:nvPr userDrawn="1"/>
        </p:nvSpPr>
        <p:spPr>
          <a:xfrm>
            <a:off x="82073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C585DE-A2D2-06AF-BFE9-B64D81CB445D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03BF28-B0BE-F030-79C5-5433DAE126C7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7C6CB837-4237-17D2-9089-EA14BFDB26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6779BD9-8B4D-1DD4-B138-18FF696F0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EF2CD634-70F5-BBCB-1F0D-4608A9CB82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B57937A-BF86-ABB5-5829-E26782E07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9654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0BEA2E85-7935-7235-285C-5B7C23315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9653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556C0067-F048-2D31-7905-22F525E4CD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426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DBFF83C-BB14-1AD4-92D6-91BF2B9597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1425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21F404E-7F2A-6DB8-1722-A6CA467F69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919501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428D8-A47C-D120-3CAE-10B5336FC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29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FBB1BB-0499-C57E-D0D2-37CE88269D74}"/>
              </a:ext>
            </a:extLst>
          </p:cNvPr>
          <p:cNvSpPr/>
          <p:nvPr userDrawn="1"/>
        </p:nvSpPr>
        <p:spPr>
          <a:xfrm>
            <a:off x="0" y="12315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120A36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8ABE6-0789-50C9-1849-9FDE9BA84E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87" y="6220821"/>
            <a:ext cx="3622808" cy="38576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AA0EA3-3D92-7444-4F1B-66BBE4A06338}"/>
              </a:ext>
            </a:extLst>
          </p:cNvPr>
          <p:cNvSpPr/>
          <p:nvPr userDrawn="1"/>
        </p:nvSpPr>
        <p:spPr>
          <a:xfrm>
            <a:off x="6635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20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ADEC71-C5FD-3E2A-95BB-0D4F1D1668E8}"/>
              </a:ext>
            </a:extLst>
          </p:cNvPr>
          <p:cNvSpPr/>
          <p:nvPr userDrawn="1"/>
        </p:nvSpPr>
        <p:spPr>
          <a:xfrm>
            <a:off x="4449705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20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86D776-81F7-E3C0-ACBD-B2DF88204D08}"/>
              </a:ext>
            </a:extLst>
          </p:cNvPr>
          <p:cNvSpPr/>
          <p:nvPr userDrawn="1"/>
        </p:nvSpPr>
        <p:spPr>
          <a:xfrm>
            <a:off x="82073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20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C585DE-A2D2-06AF-BFE9-B64D81CB445D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03BF28-B0BE-F030-79C5-5433DAE126C7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7C6CB837-4237-17D2-9089-EA14BFDB26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6779BD9-8B4D-1DD4-B138-18FF696F0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EF2CD634-70F5-BBCB-1F0D-4608A9CB82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B57937A-BF86-ABB5-5829-E26782E07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9654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0BEA2E85-7935-7235-285C-5B7C23315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9653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556C0067-F048-2D31-7905-22F525E4CD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426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DBFF83C-BB14-1AD4-92D6-91BF2B9597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1425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21F404E-7F2A-6DB8-1722-A6CA467F69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919501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7974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Page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9EBE9D-03D5-83D2-0EA1-DCA3A339B101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0198C-171A-AC7C-8FF4-CFB2F6B1992A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nline Image Placeholder 5">
            <a:extLst>
              <a:ext uri="{FF2B5EF4-FFF2-40B4-BE49-F238E27FC236}">
                <a16:creationId xmlns:a16="http://schemas.microsoft.com/office/drawing/2014/main" id="{E7B35DD4-72B4-982A-B88A-E0A72D077DC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0ADE86CF-196A-05A0-95B3-B505F1232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D78692C-491B-3ED5-4604-82BD5F97B9AE}"/>
              </a:ext>
            </a:extLst>
          </p:cNvPr>
          <p:cNvSpPr txBox="1">
            <a:spLocks/>
          </p:cNvSpPr>
          <p:nvPr userDrawn="1"/>
        </p:nvSpPr>
        <p:spPr>
          <a:xfrm>
            <a:off x="6529865" y="1328546"/>
            <a:ext cx="5042256" cy="44555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Aft>
                <a:spcPts val="1125"/>
              </a:spcAft>
            </a:pPr>
            <a:r>
              <a:rPr lang="en-US" sz="1600" err="1">
                <a:solidFill>
                  <a:srgbClr val="D15A0A"/>
                </a:solidFill>
              </a:rPr>
              <a:t>Subheader</a:t>
            </a:r>
            <a:endParaRPr lang="en-US" sz="1600">
              <a:solidFill>
                <a:srgbClr val="D15A0A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EE2E6AA-DA94-2276-97DA-735243E94F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9861" y="830300"/>
            <a:ext cx="504226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DF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F46C423-2985-BA80-86F8-519BE8C9A6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9865" y="1774097"/>
            <a:ext cx="5042261" cy="421903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019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A5484-85AB-6752-E2A0-84F8F56339C6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nline Image Placeholder 5">
            <a:extLst>
              <a:ext uri="{FF2B5EF4-FFF2-40B4-BE49-F238E27FC236}">
                <a16:creationId xmlns:a16="http://schemas.microsoft.com/office/drawing/2014/main" id="{63B510DA-C871-6245-F578-C172BA3FAD6B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05E6A61D-4ED7-0237-4E16-90C84F3D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A0A0ADE-3F94-8771-7C4F-C544F75DA830}"/>
              </a:ext>
            </a:extLst>
          </p:cNvPr>
          <p:cNvSpPr txBox="1">
            <a:spLocks/>
          </p:cNvSpPr>
          <p:nvPr userDrawn="1"/>
        </p:nvSpPr>
        <p:spPr>
          <a:xfrm>
            <a:off x="6529865" y="1328546"/>
            <a:ext cx="5042256" cy="44555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Aft>
                <a:spcPts val="1125"/>
              </a:spcAft>
            </a:pPr>
            <a:r>
              <a:rPr lang="en-US" sz="1600" err="1">
                <a:solidFill>
                  <a:srgbClr val="D15A0A"/>
                </a:solidFill>
              </a:rPr>
              <a:t>Subheader</a:t>
            </a:r>
            <a:endParaRPr lang="en-US" sz="1600">
              <a:solidFill>
                <a:srgbClr val="D15A0A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6FEBA9-506C-7BEB-58A2-8C315069AD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9860" y="830300"/>
            <a:ext cx="5042261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DF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69551C-7D03-ACC2-00ED-4F701A0C6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9865" y="1774097"/>
            <a:ext cx="5042261" cy="421903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531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Pag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A5484-85AB-6752-E2A0-84F8F56339C6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FFFFFF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nline Image Placeholder 5">
            <a:extLst>
              <a:ext uri="{FF2B5EF4-FFF2-40B4-BE49-F238E27FC236}">
                <a16:creationId xmlns:a16="http://schemas.microsoft.com/office/drawing/2014/main" id="{63B510DA-C871-6245-F578-C172BA3FAD6B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A0A0ADE-3F94-8771-7C4F-C544F75DA830}"/>
              </a:ext>
            </a:extLst>
          </p:cNvPr>
          <p:cNvSpPr txBox="1">
            <a:spLocks/>
          </p:cNvSpPr>
          <p:nvPr userDrawn="1"/>
        </p:nvSpPr>
        <p:spPr>
          <a:xfrm>
            <a:off x="6529865" y="1328546"/>
            <a:ext cx="5042256" cy="44555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Aft>
                <a:spcPts val="1125"/>
              </a:spcAft>
            </a:pPr>
            <a:r>
              <a:rPr lang="en-US" sz="1600" err="1">
                <a:solidFill>
                  <a:srgbClr val="D15A0A"/>
                </a:solidFill>
              </a:rPr>
              <a:t>Subheader</a:t>
            </a:r>
            <a:endParaRPr lang="en-US" sz="1600">
              <a:solidFill>
                <a:srgbClr val="D15A0A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6FEBA9-506C-7BEB-58A2-8C315069AD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9860" y="830300"/>
            <a:ext cx="5042261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69551C-7D03-ACC2-00ED-4F701A0C6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9865" y="1774097"/>
            <a:ext cx="5042261" cy="421903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1pPr>
            <a:lvl2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2pPr>
            <a:lvl3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3pPr>
            <a:lvl4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4pPr>
            <a:lvl5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470FB-863A-AC97-E8E3-863D16FCB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78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Pag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A5484-85AB-6752-E2A0-84F8F56339C6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FFFFFF"/>
              </a:gs>
              <a:gs pos="0">
                <a:srgbClr val="120A36">
                  <a:alpha val="49633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nline Image Placeholder 5">
            <a:extLst>
              <a:ext uri="{FF2B5EF4-FFF2-40B4-BE49-F238E27FC236}">
                <a16:creationId xmlns:a16="http://schemas.microsoft.com/office/drawing/2014/main" id="{63B510DA-C871-6245-F578-C172BA3FAD6B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A0A0ADE-3F94-8771-7C4F-C544F75DA830}"/>
              </a:ext>
            </a:extLst>
          </p:cNvPr>
          <p:cNvSpPr txBox="1">
            <a:spLocks/>
          </p:cNvSpPr>
          <p:nvPr userDrawn="1"/>
        </p:nvSpPr>
        <p:spPr>
          <a:xfrm>
            <a:off x="6529865" y="1328546"/>
            <a:ext cx="5042261" cy="44555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Aft>
                <a:spcPts val="1125"/>
              </a:spcAft>
            </a:pPr>
            <a:r>
              <a:rPr lang="en-US" sz="1600" err="1">
                <a:solidFill>
                  <a:srgbClr val="D15A0A"/>
                </a:solidFill>
              </a:rPr>
              <a:t>Subheader</a:t>
            </a:r>
            <a:endParaRPr lang="en-US" sz="1600">
              <a:solidFill>
                <a:srgbClr val="D15A0A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6FEBA9-506C-7BEB-58A2-8C315069AD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9861" y="830300"/>
            <a:ext cx="504226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69551C-7D03-ACC2-00ED-4F701A0C6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9865" y="1774097"/>
            <a:ext cx="5042261" cy="421903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1pPr>
            <a:lvl2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2pPr>
            <a:lvl3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3pPr>
            <a:lvl4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4pPr>
            <a:lvl5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470FB-863A-AC97-E8E3-863D16FCB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83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4A33B2-2AF1-B0C3-B68B-4D895E0E198A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CDFF4E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86D6DB15-E700-1E72-B54F-27D2149D8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86CCBB-E78C-8840-9D8F-A5610DAEBA75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1E08FE-32D9-01D8-5613-99726990FBC5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E6273C4-74D3-A436-BD16-B7265D481D05}"/>
              </a:ext>
            </a:extLst>
          </p:cNvPr>
          <p:cNvSpPr/>
          <p:nvPr userDrawn="1"/>
        </p:nvSpPr>
        <p:spPr>
          <a:xfrm>
            <a:off x="663517" y="2854668"/>
            <a:ext cx="2444405" cy="163612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15A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23E2782-81EC-7E15-5806-19D700E63693}"/>
              </a:ext>
            </a:extLst>
          </p:cNvPr>
          <p:cNvSpPr/>
          <p:nvPr userDrawn="1"/>
        </p:nvSpPr>
        <p:spPr>
          <a:xfrm>
            <a:off x="3542863" y="2854668"/>
            <a:ext cx="2444405" cy="163612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15A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F131AE-04D7-16B4-6398-BC897BE5B6C0}"/>
              </a:ext>
            </a:extLst>
          </p:cNvPr>
          <p:cNvSpPr/>
          <p:nvPr userDrawn="1"/>
        </p:nvSpPr>
        <p:spPr>
          <a:xfrm>
            <a:off x="6422209" y="2854668"/>
            <a:ext cx="2444405" cy="163612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15A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A5E075E-9241-8E8F-A68A-DDD554D39867}"/>
              </a:ext>
            </a:extLst>
          </p:cNvPr>
          <p:cNvSpPr/>
          <p:nvPr userDrawn="1"/>
        </p:nvSpPr>
        <p:spPr>
          <a:xfrm>
            <a:off x="9301556" y="2854668"/>
            <a:ext cx="2444405" cy="163612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15A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943BFAE-AB36-873B-BE56-478D38A975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209147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DF7DFED-E21A-25FA-A8F6-017388991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416512D-0EA6-3A11-E39A-EE7F0BA26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987" y="3165278"/>
            <a:ext cx="2259464" cy="1045773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information or category here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2A622693-FD71-44B7-43A9-C399C9D166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084" y="3165278"/>
            <a:ext cx="2259464" cy="1045773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information or category here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753CD383-9D50-0F6F-A96A-3F955E1E3D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8606" y="3165278"/>
            <a:ext cx="2259464" cy="1045773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information or category here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1BB1FDCF-282A-5133-E43B-8071F645E5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90703" y="3165278"/>
            <a:ext cx="2259464" cy="1045773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information or category here</a:t>
            </a:r>
          </a:p>
        </p:txBody>
      </p:sp>
    </p:spTree>
    <p:extLst>
      <p:ext uri="{BB962C8B-B14F-4D97-AF65-F5344CB8AC3E}">
        <p14:creationId xmlns:p14="http://schemas.microsoft.com/office/powerpoint/2010/main" val="2421594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5CA8FC-361C-3297-29DE-978D25B5304D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CDFF4E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2556F-4603-FFB2-FD5D-8B8EE4101C63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1A9291-F3A4-AF03-E4CE-B7E872C99FA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CED9C486-59BF-284D-AC0E-24102EBC2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603209-6482-E880-8E72-3C96AF667455}"/>
              </a:ext>
            </a:extLst>
          </p:cNvPr>
          <p:cNvSpPr txBox="1"/>
          <p:nvPr userDrawn="1"/>
        </p:nvSpPr>
        <p:spPr>
          <a:xfrm>
            <a:off x="1067270" y="1275159"/>
            <a:ext cx="112242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3800" b="1">
                <a:solidFill>
                  <a:srgbClr val="CEF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13800" b="1">
              <a:solidFill>
                <a:srgbClr val="CEFC4C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4E6AC14-D8F3-7243-C401-0F697837E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1359" y="4372550"/>
            <a:ext cx="3168168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3662DFD6-261E-51B8-7A08-4B28F2861B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1359" y="4784048"/>
            <a:ext cx="3168168" cy="74747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C4990023-2CB1-2B2F-48CC-81DB6FCC0E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01356" y="2165277"/>
            <a:ext cx="7184433" cy="1938992"/>
          </a:xfrm>
          <a:prstGeom prst="rect">
            <a:avLst/>
          </a:prstGeom>
        </p:spPr>
        <p:txBody>
          <a:bodyPr/>
          <a:lstStyle>
            <a:lvl1pPr marL="11113" indent="-11113">
              <a:buClr>
                <a:srgbClr val="D15A0A"/>
              </a:buClr>
              <a:buNone/>
              <a:tabLst/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buClr>
                <a:srgbClr val="D15A0A"/>
              </a:buClr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quote copy here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C6072DA-644E-B630-ED49-D95D87303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783170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 on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5CA8FC-361C-3297-29DE-978D25B5304D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2337BED-DB84-277A-F969-9ED1B40720E3}"/>
              </a:ext>
            </a:extLst>
          </p:cNvPr>
          <p:cNvSpPr/>
          <p:nvPr userDrawn="1"/>
        </p:nvSpPr>
        <p:spPr>
          <a:xfrm>
            <a:off x="1912267" y="1404428"/>
            <a:ext cx="8367465" cy="4049145"/>
          </a:xfrm>
          <a:prstGeom prst="roundRect">
            <a:avLst>
              <a:gd name="adj" fmla="val 11121"/>
            </a:avLst>
          </a:prstGeom>
          <a:solidFill>
            <a:schemeClr val="bg1"/>
          </a:solidFill>
          <a:ln w="12700">
            <a:solidFill>
              <a:srgbClr val="D15A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2556F-4603-FFB2-FD5D-8B8EE4101C63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1A9291-F3A4-AF03-E4CE-B7E872C99FA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CED9C486-59BF-284D-AC0E-24102EBC2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C6072DA-644E-B630-ED49-D95D87303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DB293-78D1-1622-B627-D94DBD0812FE}"/>
              </a:ext>
            </a:extLst>
          </p:cNvPr>
          <p:cNvSpPr txBox="1"/>
          <p:nvPr userDrawn="1"/>
        </p:nvSpPr>
        <p:spPr>
          <a:xfrm>
            <a:off x="5571314" y="1741464"/>
            <a:ext cx="370870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rgbClr val="12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me</a:t>
            </a:r>
            <a:br>
              <a:rPr lang="en-US" sz="4800" b="1">
                <a:solidFill>
                  <a:srgbClr val="120A3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>
                <a:solidFill>
                  <a:srgbClr val="12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LinkedIn</a:t>
            </a:r>
            <a:endParaRPr lang="en-US" sz="4800">
              <a:solidFill>
                <a:srgbClr val="12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icture Placeholder 28">
            <a:extLst>
              <a:ext uri="{FF2B5EF4-FFF2-40B4-BE49-F238E27FC236}">
                <a16:creationId xmlns:a16="http://schemas.microsoft.com/office/drawing/2014/main" id="{813A7DC3-4047-4DE9-A453-B6209A5A6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62449" y="1814882"/>
            <a:ext cx="2638478" cy="3228236"/>
          </a:xfrm>
          <a:prstGeom prst="roundRect">
            <a:avLst>
              <a:gd name="adj" fmla="val 10963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43B8D2E-B4AF-C972-CABC-5E6ACD13FD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13290" y="3555827"/>
            <a:ext cx="1424748" cy="1424377"/>
          </a:xfrm>
          <a:prstGeom prst="roundRect">
            <a:avLst>
              <a:gd name="adj" fmla="val 6016"/>
            </a:avLst>
          </a:prstGeom>
          <a:solidFill>
            <a:schemeClr val="bg1"/>
          </a:solidFill>
          <a:effectLst>
            <a:outerShdw blurRad="287710" dist="38100" dir="8100000" algn="tr" rotWithShape="0">
              <a:prstClr val="black">
                <a:alpha val="15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Place QR Code</a:t>
            </a:r>
          </a:p>
        </p:txBody>
      </p:sp>
    </p:spTree>
    <p:extLst>
      <p:ext uri="{BB962C8B-B14F-4D97-AF65-F5344CB8AC3E}">
        <p14:creationId xmlns:p14="http://schemas.microsoft.com/office/powerpoint/2010/main" val="1790459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5CA8FC-361C-3297-29DE-978D25B5304D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CDFF4E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2556F-4603-FFB2-FD5D-8B8EE4101C63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1A9291-F3A4-AF03-E4CE-B7E872C99FA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CED9C486-59BF-284D-AC0E-24102EBC2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C6072DA-644E-B630-ED49-D95D87303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44644BA-730C-4CC0-FF8B-087D5F24C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85649" y="2885630"/>
            <a:ext cx="4701269" cy="5857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28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Contact us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4127AE9-3438-8A45-57A3-2D3E6A0F7B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85649" y="3488259"/>
            <a:ext cx="4701269" cy="124476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28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DB293-78D1-1622-B627-D94DBD0812FE}"/>
              </a:ext>
            </a:extLst>
          </p:cNvPr>
          <p:cNvSpPr txBox="1"/>
          <p:nvPr userDrawn="1"/>
        </p:nvSpPr>
        <p:spPr>
          <a:xfrm>
            <a:off x="2685648" y="1623903"/>
            <a:ext cx="682167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0" b="1" i="0" spc="0">
                <a:solidFill>
                  <a:srgbClr val="CDFF4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43B8D2E-B4AF-C972-CABC-5E6ACD13FD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19978" y="2242937"/>
            <a:ext cx="2372744" cy="2372126"/>
          </a:xfrm>
          <a:prstGeom prst="roundRect">
            <a:avLst>
              <a:gd name="adj" fmla="val 6016"/>
            </a:avLst>
          </a:prstGeom>
          <a:solidFill>
            <a:schemeClr val="bg1"/>
          </a:solidFill>
          <a:effectLst>
            <a:outerShdw blurRad="287710" dist="38100" dir="8100000" algn="tr" rotWithShape="0">
              <a:prstClr val="black">
                <a:alpha val="15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Place QR Code</a:t>
            </a:r>
          </a:p>
        </p:txBody>
      </p:sp>
    </p:spTree>
    <p:extLst>
      <p:ext uri="{BB962C8B-B14F-4D97-AF65-F5344CB8AC3E}">
        <p14:creationId xmlns:p14="http://schemas.microsoft.com/office/powerpoint/2010/main" val="172876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76DB88-2637-B1F8-9C48-4092BCA19F32}"/>
              </a:ext>
            </a:extLst>
          </p:cNvPr>
          <p:cNvSpPr/>
          <p:nvPr userDrawn="1"/>
        </p:nvSpPr>
        <p:spPr>
          <a:xfrm>
            <a:off x="-11" y="0"/>
            <a:ext cx="12191999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49966758-FC11-7185-8343-10B8A1EF2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5492"/>
          <a:stretch>
            <a:fillRect/>
          </a:stretch>
        </p:blipFill>
        <p:spPr>
          <a:xfrm>
            <a:off x="0" y="0"/>
            <a:ext cx="12192000" cy="44239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486EF7-E3A3-71AA-604C-2159DE7519A2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4F4C2C0E-092A-1613-5CC0-0043477DCB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287" y="6165259"/>
            <a:ext cx="3622808" cy="38576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E7E1853-53AB-E796-5B63-D8B072C8178D}"/>
              </a:ext>
            </a:extLst>
          </p:cNvPr>
          <p:cNvSpPr/>
          <p:nvPr userDrawn="1"/>
        </p:nvSpPr>
        <p:spPr>
          <a:xfrm>
            <a:off x="3464952" y="449707"/>
            <a:ext cx="8392138" cy="538352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0AB47A-7E87-9C02-504F-7AF068554371}"/>
              </a:ext>
            </a:extLst>
          </p:cNvPr>
          <p:cNvSpPr txBox="1"/>
          <p:nvPr userDrawn="1"/>
        </p:nvSpPr>
        <p:spPr>
          <a:xfrm>
            <a:off x="602354" y="798811"/>
            <a:ext cx="226023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en-US" sz="4800" b="1" i="0">
                <a:solidFill>
                  <a:srgbClr val="CDFF4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Agenda</a:t>
            </a:r>
            <a:endParaRPr lang="en-US" sz="4800" b="1" i="0">
              <a:solidFill>
                <a:srgbClr val="CDFF4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A9ED7AB-519C-1E9F-42B9-6B3D8EB3E4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6075" y="1168400"/>
            <a:ext cx="6911975" cy="397351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 Click to add agenda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 Click to add agenda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 Click to add agenda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 Click to add agenda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 Click to add agenda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 Click to add agenda item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29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748FFA-3BB0-E085-EF6E-8C9432D8B168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rgbClr val="D15A0A"/>
              </a:gs>
              <a:gs pos="45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and black landscape&#10;&#10;AI-generated content may be incorrect.">
            <a:extLst>
              <a:ext uri="{FF2B5EF4-FFF2-40B4-BE49-F238E27FC236}">
                <a16:creationId xmlns:a16="http://schemas.microsoft.com/office/drawing/2014/main" id="{0543D6B8-1569-1C03-1682-2F39A5FDB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640" b="3028"/>
          <a:stretch>
            <a:fillRect/>
          </a:stretch>
        </p:blipFill>
        <p:spPr>
          <a:xfrm>
            <a:off x="-5" y="5120720"/>
            <a:ext cx="12191997" cy="1737280"/>
          </a:xfrm>
          <a:prstGeom prst="rect">
            <a:avLst/>
          </a:prstGeom>
        </p:spPr>
      </p:pic>
      <p:pic>
        <p:nvPicPr>
          <p:cNvPr id="10" name="Picture 9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63211DD-2520-86C7-208F-C079867A0D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5492"/>
          <a:stretch>
            <a:fillRect/>
          </a:stretch>
        </p:blipFill>
        <p:spPr>
          <a:xfrm>
            <a:off x="0" y="0"/>
            <a:ext cx="12192000" cy="4423971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EF3708F-899A-B541-159A-C8521E183C8E}"/>
              </a:ext>
            </a:extLst>
          </p:cNvPr>
          <p:cNvSpPr txBox="1">
            <a:spLocks/>
          </p:cNvSpPr>
          <p:nvPr userDrawn="1"/>
        </p:nvSpPr>
        <p:spPr>
          <a:xfrm>
            <a:off x="1457324" y="2586149"/>
            <a:ext cx="9469765" cy="1685702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/>
              <a:t>Q</a:t>
            </a:r>
            <a:r>
              <a:rPr lang="en-US" sz="13800">
                <a:solidFill>
                  <a:srgbClr val="CDFF4E"/>
                </a:solidFill>
              </a:rPr>
              <a:t>&amp;</a:t>
            </a:r>
            <a:r>
              <a:rPr lang="en-US" sz="13800"/>
              <a:t>A</a:t>
            </a:r>
          </a:p>
        </p:txBody>
      </p:sp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8D737F61-481A-522F-672E-D65AD0E158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9647" y="353307"/>
            <a:ext cx="3125118" cy="3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20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8200F9-42C1-9524-CDCB-D5FB3C3C46DC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rgbClr val="D15A0A"/>
              </a:gs>
              <a:gs pos="45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and black landscape&#10;&#10;AI-generated content may be incorrect.">
            <a:extLst>
              <a:ext uri="{FF2B5EF4-FFF2-40B4-BE49-F238E27FC236}">
                <a16:creationId xmlns:a16="http://schemas.microsoft.com/office/drawing/2014/main" id="{E96E938A-1D1A-C627-7A7C-28C348616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640" b="3028"/>
          <a:stretch>
            <a:fillRect/>
          </a:stretch>
        </p:blipFill>
        <p:spPr>
          <a:xfrm>
            <a:off x="-2" y="5120720"/>
            <a:ext cx="12191997" cy="1737280"/>
          </a:xfrm>
          <a:prstGeom prst="rect">
            <a:avLst/>
          </a:prstGeom>
        </p:spPr>
      </p:pic>
      <p:pic>
        <p:nvPicPr>
          <p:cNvPr id="9" name="Picture 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6D2CCFF6-609D-C590-0006-CD9F36CD1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5492"/>
          <a:stretch>
            <a:fillRect/>
          </a:stretch>
        </p:blipFill>
        <p:spPr>
          <a:xfrm>
            <a:off x="0" y="0"/>
            <a:ext cx="12192000" cy="442397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635378B-2A85-676E-8625-0FB9764DB1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354" y="449075"/>
            <a:ext cx="2208681" cy="330200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B83F21F-D672-6FD6-4176-B14DED72B2A0}"/>
              </a:ext>
            </a:extLst>
          </p:cNvPr>
          <p:cNvSpPr txBox="1">
            <a:spLocks/>
          </p:cNvSpPr>
          <p:nvPr userDrawn="1"/>
        </p:nvSpPr>
        <p:spPr>
          <a:xfrm>
            <a:off x="1457324" y="2211985"/>
            <a:ext cx="9469765" cy="21906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>
                <a:solidFill>
                  <a:srgbClr val="CDFF4E"/>
                </a:solidFill>
              </a:rPr>
              <a:t>Thank </a:t>
            </a:r>
            <a:r>
              <a:rPr lang="en-US" sz="13800"/>
              <a:t>you</a:t>
            </a:r>
          </a:p>
        </p:txBody>
      </p:sp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5FDAF561-D3A0-8D52-26C3-415509C470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48575" y="308993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41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047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8200F9-42C1-9524-CDCB-D5FB3C3C46DC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rgbClr val="D15A0A"/>
              </a:gs>
              <a:gs pos="45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and black landscape&#10;&#10;AI-generated content may be incorrect.">
            <a:extLst>
              <a:ext uri="{FF2B5EF4-FFF2-40B4-BE49-F238E27FC236}">
                <a16:creationId xmlns:a16="http://schemas.microsoft.com/office/drawing/2014/main" id="{E96E938A-1D1A-C627-7A7C-28C348616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640" b="3028"/>
          <a:stretch>
            <a:fillRect/>
          </a:stretch>
        </p:blipFill>
        <p:spPr>
          <a:xfrm>
            <a:off x="-2" y="5120720"/>
            <a:ext cx="12191997" cy="1737280"/>
          </a:xfrm>
          <a:prstGeom prst="rect">
            <a:avLst/>
          </a:prstGeom>
        </p:spPr>
      </p:pic>
      <p:pic>
        <p:nvPicPr>
          <p:cNvPr id="9" name="Picture 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6D2CCFF6-609D-C590-0006-CD9F36CD1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5492"/>
          <a:stretch>
            <a:fillRect/>
          </a:stretch>
        </p:blipFill>
        <p:spPr>
          <a:xfrm>
            <a:off x="0" y="0"/>
            <a:ext cx="12192000" cy="442397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635378B-2A85-676E-8625-0FB9764DB1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354" y="449075"/>
            <a:ext cx="2208681" cy="330200"/>
          </a:xfrm>
          <a:prstGeom prst="rect">
            <a:avLst/>
          </a:prstGeom>
        </p:spPr>
      </p:pic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5FDAF561-D3A0-8D52-26C3-415509C470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48575" y="308993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88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DD4B04-8F5A-E5F8-9FDB-C70AAA0166B3}"/>
              </a:ext>
            </a:extLst>
          </p:cNvPr>
          <p:cNvSpPr/>
          <p:nvPr userDrawn="1"/>
        </p:nvSpPr>
        <p:spPr>
          <a:xfrm>
            <a:off x="0" y="12315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6C76D5-FE89-4833-D088-2E9AEC42F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87" y="6220821"/>
            <a:ext cx="3622808" cy="385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1A5E59-7573-FA45-EF10-ACEE9F040FCD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59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3A89-83C1-33F1-F8AA-E547CCF0019A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99000"/>
                  <a:lumOff val="1000"/>
                  <a:alpha val="0"/>
                </a:schemeClr>
              </a:gs>
              <a:gs pos="100000">
                <a:srgbClr val="CDFF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BFD25-1D68-19EA-DD15-58F421A8E0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33C82-2402-E4FD-4E1A-91D78C45CF42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65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66B7AC-71DF-FBCC-9117-D327EEBE9DA5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E9E62-D459-FAE0-B75E-876915B84A04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82E427E8-D780-F2B2-6598-069D85535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63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2E9E62-D459-FAE0-B75E-876915B84A04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D0B0F-6EBF-94D1-9672-433ECC9BD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82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5DDE9-91A5-5C50-5A7F-8CAD40C4EA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30B07A-0A7A-AE58-9DC7-1E5552D205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68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66B7AC-71DF-FBCC-9117-D327EEBE9DA5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E9E62-D459-FAE0-B75E-876915B84A04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82E427E8-D780-F2B2-6598-069D85535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5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3F8976-999E-72EE-CF10-5078530A8EAB}"/>
              </a:ext>
            </a:extLst>
          </p:cNvPr>
          <p:cNvSpPr/>
          <p:nvPr userDrawn="1"/>
        </p:nvSpPr>
        <p:spPr>
          <a:xfrm>
            <a:off x="2152891" y="1404427"/>
            <a:ext cx="7357365" cy="4049145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699476B-3DCB-8F98-87F0-8CDAB5911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7880" y="2976080"/>
            <a:ext cx="2890195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133A5167-E066-AD5C-E8E5-5024EC6AD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7880" y="3387578"/>
            <a:ext cx="2890195" cy="74747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2029E8A8-2319-4B10-E343-DFD8152503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7791" y="2110105"/>
            <a:ext cx="2638478" cy="2637788"/>
          </a:xfrm>
          <a:prstGeom prst="roundRect">
            <a:avLst>
              <a:gd name="adj" fmla="val 10963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742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66B7AC-71DF-FBCC-9117-D327EEBE9DA5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E9E62-D459-FAE0-B75E-876915B84A04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82E427E8-D780-F2B2-6598-069D85535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63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DF4CA5-3A8E-2881-89F9-C3FD71CE39A8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40000">
                <a:schemeClr val="bg1">
                  <a:lumMod val="99000"/>
                  <a:lumOff val="1000"/>
                  <a:alpha val="0"/>
                </a:schemeClr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5DDE9-91A5-5C50-5A7F-8CAD40C4EA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30B07A-0A7A-AE58-9DC7-1E5552D205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41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AE0C23-EE46-12C9-DD2D-D874093BD23A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40000">
                <a:schemeClr val="bg1">
                  <a:lumMod val="99000"/>
                  <a:lumOff val="1000"/>
                  <a:alpha val="0"/>
                </a:schemeClr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4A757-65B0-33D0-AA0A-599C10B5E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17F8FF-DF8B-745E-D920-E3998D2B475A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97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9EBE9D-03D5-83D2-0EA1-DCA3A339B101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0198C-171A-AC7C-8FF4-CFB2F6B1992A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4D2655E6-AEE9-9094-4188-43E5B33101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95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9EBE9D-03D5-83D2-0EA1-DCA3A339B101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0198C-171A-AC7C-8FF4-CFB2F6B1992A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nline Image Placeholder 5">
            <a:extLst>
              <a:ext uri="{FF2B5EF4-FFF2-40B4-BE49-F238E27FC236}">
                <a16:creationId xmlns:a16="http://schemas.microsoft.com/office/drawing/2014/main" id="{E7B35DD4-72B4-982A-B88A-E0A72D077DC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0ADE86CF-196A-05A0-95B3-B505F1232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51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A5484-85AB-6752-E2A0-84F8F56339C6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F30BD4D6-1D7B-BD43-E5B3-8C29C0C3D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7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Pag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A5484-85AB-6752-E2A0-84F8F56339C6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nline Image Placeholder 5">
            <a:extLst>
              <a:ext uri="{FF2B5EF4-FFF2-40B4-BE49-F238E27FC236}">
                <a16:creationId xmlns:a16="http://schemas.microsoft.com/office/drawing/2014/main" id="{63B510DA-C871-6245-F578-C172BA3FAD6B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05E6A61D-4ED7-0237-4E16-90C84F3D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46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298BC3-2067-A9FF-6E02-7D1E53774629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FFFFFF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7BD323-85D4-6D91-436A-D9EBF49471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8" name="Online Image Placeholder 5">
            <a:extLst>
              <a:ext uri="{FF2B5EF4-FFF2-40B4-BE49-F238E27FC236}">
                <a16:creationId xmlns:a16="http://schemas.microsoft.com/office/drawing/2014/main" id="{8B24C5A3-7A69-F24E-746B-B97108331D61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22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902DAA-D6C1-03AE-EF89-015CD3D4B285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FFFFFF"/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9181D7-2857-1B1D-D91B-1136CF75D2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nline Image Placeholder 5">
            <a:extLst>
              <a:ext uri="{FF2B5EF4-FFF2-40B4-BE49-F238E27FC236}">
                <a16:creationId xmlns:a16="http://schemas.microsoft.com/office/drawing/2014/main" id="{4BAA3291-2594-6F0E-D563-7DFF8EA5A28E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30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3AA429-D3F3-A190-A071-30F519A2F9BF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rgbClr val="D15A0A"/>
              </a:gs>
              <a:gs pos="45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urple and black landscape&#10;&#10;AI-generated content may be incorrect.">
            <a:extLst>
              <a:ext uri="{FF2B5EF4-FFF2-40B4-BE49-F238E27FC236}">
                <a16:creationId xmlns:a16="http://schemas.microsoft.com/office/drawing/2014/main" id="{2F1E728D-2235-3246-E84C-75DAAD40B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640" b="3028"/>
          <a:stretch>
            <a:fillRect/>
          </a:stretch>
        </p:blipFill>
        <p:spPr>
          <a:xfrm>
            <a:off x="-5" y="5120720"/>
            <a:ext cx="12191997" cy="1737280"/>
          </a:xfrm>
          <a:prstGeom prst="rect">
            <a:avLst/>
          </a:prstGeom>
        </p:spPr>
      </p:pic>
      <p:pic>
        <p:nvPicPr>
          <p:cNvPr id="4" name="Picture 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C3AE3744-68AE-8386-E55B-172ED21F51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5492"/>
          <a:stretch>
            <a:fillRect/>
          </a:stretch>
        </p:blipFill>
        <p:spPr>
          <a:xfrm>
            <a:off x="0" y="0"/>
            <a:ext cx="12192000" cy="4423971"/>
          </a:xfrm>
          <a:prstGeom prst="rect">
            <a:avLst/>
          </a:prstGeom>
        </p:spPr>
      </p:pic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289FA388-14DB-7EEB-3092-F6ACD47E07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9647" y="353307"/>
            <a:ext cx="3125118" cy="3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3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3F8976-999E-72EE-CF10-5078530A8EAB}"/>
              </a:ext>
            </a:extLst>
          </p:cNvPr>
          <p:cNvSpPr/>
          <p:nvPr userDrawn="1"/>
        </p:nvSpPr>
        <p:spPr>
          <a:xfrm>
            <a:off x="2152891" y="1136313"/>
            <a:ext cx="3703899" cy="4585373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699476B-3DCB-8F98-87F0-8CDAB5911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1743" y="4233616"/>
            <a:ext cx="2638477" cy="41149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133A5167-E066-AD5C-E8E5-5024EC6AD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81743" y="4645113"/>
            <a:ext cx="2638477" cy="8163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1E2BB5F1-EDDE-E996-DC63-5DCBEB4662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81744" y="1355425"/>
            <a:ext cx="2638478" cy="2637788"/>
          </a:xfrm>
          <a:prstGeom prst="roundRect">
            <a:avLst>
              <a:gd name="adj" fmla="val 10963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7E2E2C6-A704-2D94-11B6-852E522EA527}"/>
              </a:ext>
            </a:extLst>
          </p:cNvPr>
          <p:cNvSpPr/>
          <p:nvPr userDrawn="1"/>
        </p:nvSpPr>
        <p:spPr>
          <a:xfrm>
            <a:off x="6331351" y="1136313"/>
            <a:ext cx="3703899" cy="4585373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0D2E473C-CABA-4CB2-B909-4E8139C952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0203" y="4233616"/>
            <a:ext cx="2638477" cy="41149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1E91CFEA-A244-C64F-8714-E66CC8EA8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0203" y="4645113"/>
            <a:ext cx="2638477" cy="8163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8" name="Picture Placeholder 28">
            <a:extLst>
              <a:ext uri="{FF2B5EF4-FFF2-40B4-BE49-F238E27FC236}">
                <a16:creationId xmlns:a16="http://schemas.microsoft.com/office/drawing/2014/main" id="{5D60DC85-1C80-F064-CB1E-FB0E0AE7408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60204" y="1355425"/>
            <a:ext cx="2638478" cy="2637788"/>
          </a:xfrm>
          <a:prstGeom prst="roundRect">
            <a:avLst>
              <a:gd name="adj" fmla="val 10963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602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71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7815EBB-7237-E383-3B24-ADEFC460E26C}"/>
              </a:ext>
            </a:extLst>
          </p:cNvPr>
          <p:cNvSpPr/>
          <p:nvPr userDrawn="1"/>
        </p:nvSpPr>
        <p:spPr>
          <a:xfrm>
            <a:off x="1150580" y="1468186"/>
            <a:ext cx="2731631" cy="3921628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2CFFD69-13D3-41A9-8AA6-0D3A224FDF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5289" y="3801416"/>
            <a:ext cx="2462212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8C4E74EF-D07D-2245-B4E5-DDCD477510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5289" y="4212914"/>
            <a:ext cx="2462212" cy="74747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38BFB8C6-10CE-8E2E-68D4-C4D3C6F7BA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0089" y="1794823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3F8976-999E-72EE-CF10-5078530A8EAB}"/>
              </a:ext>
            </a:extLst>
          </p:cNvPr>
          <p:cNvSpPr/>
          <p:nvPr userDrawn="1"/>
        </p:nvSpPr>
        <p:spPr>
          <a:xfrm>
            <a:off x="4692433" y="1468186"/>
            <a:ext cx="2731631" cy="3921628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699476B-3DCB-8F98-87F0-8CDAB5911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7142" y="3801416"/>
            <a:ext cx="2462212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133A5167-E066-AD5C-E8E5-5024EC6AD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7142" y="4212914"/>
            <a:ext cx="2462212" cy="74747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34" name="Picture Placeholder 28">
            <a:extLst>
              <a:ext uri="{FF2B5EF4-FFF2-40B4-BE49-F238E27FC236}">
                <a16:creationId xmlns:a16="http://schemas.microsoft.com/office/drawing/2014/main" id="{C82A883D-FB0D-9AE4-530A-6DACBA1619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31942" y="1794823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8886902-B52B-0552-A7F5-E9A705F69D1D}"/>
              </a:ext>
            </a:extLst>
          </p:cNvPr>
          <p:cNvSpPr/>
          <p:nvPr userDrawn="1"/>
        </p:nvSpPr>
        <p:spPr>
          <a:xfrm>
            <a:off x="8234287" y="1468186"/>
            <a:ext cx="2731631" cy="3921628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B2A64CE2-D227-61F6-8611-F06017E8E0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68996" y="3801416"/>
            <a:ext cx="2462212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918F33EB-8E95-5CE7-6A01-50F1326D75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8996" y="4212914"/>
            <a:ext cx="2462212" cy="74747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38" name="Picture Placeholder 28">
            <a:extLst>
              <a:ext uri="{FF2B5EF4-FFF2-40B4-BE49-F238E27FC236}">
                <a16:creationId xmlns:a16="http://schemas.microsoft.com/office/drawing/2014/main" id="{58461833-243E-6542-B8B4-447C7236C1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73796" y="1794823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6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7815EBB-7237-E383-3B24-ADEFC460E26C}"/>
              </a:ext>
            </a:extLst>
          </p:cNvPr>
          <p:cNvSpPr/>
          <p:nvPr userDrawn="1"/>
        </p:nvSpPr>
        <p:spPr>
          <a:xfrm>
            <a:off x="486440" y="1280799"/>
            <a:ext cx="2511403" cy="4214984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2CFFD69-13D3-41A9-8AA6-0D3A224FDF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022" y="3614030"/>
            <a:ext cx="2157413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8C4E74EF-D07D-2245-B4E5-DDCD477510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022" y="4025527"/>
            <a:ext cx="2157413" cy="124838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38BFB8C6-10CE-8E2E-68D4-C4D3C6F7BA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834" y="1535396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F782CE-8827-41C2-49C4-0DB391302089}"/>
              </a:ext>
            </a:extLst>
          </p:cNvPr>
          <p:cNvSpPr/>
          <p:nvPr userDrawn="1"/>
        </p:nvSpPr>
        <p:spPr>
          <a:xfrm>
            <a:off x="3322237" y="1280799"/>
            <a:ext cx="2511403" cy="4214984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9887A043-E689-B402-E136-BCE2E83BEE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14819" y="3614030"/>
            <a:ext cx="2157413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A063867A-9DA6-F6CE-528D-609EA9856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4819" y="4025527"/>
            <a:ext cx="2157413" cy="124838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6FBDCA-0266-AE7F-E80B-344D084EEC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51631" y="1535396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8A31FBD-30CD-CB0F-68BC-2593E76E91BB}"/>
              </a:ext>
            </a:extLst>
          </p:cNvPr>
          <p:cNvSpPr/>
          <p:nvPr userDrawn="1"/>
        </p:nvSpPr>
        <p:spPr>
          <a:xfrm>
            <a:off x="6158035" y="1280799"/>
            <a:ext cx="2511403" cy="4214984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D2E2DB12-7982-C69E-AE18-D21CA19FB5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617" y="3614030"/>
            <a:ext cx="2157413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826B6977-B968-F663-BC54-7E415AB9D8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50617" y="4025527"/>
            <a:ext cx="2157413" cy="124838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5966DE11-AD29-59AD-45F7-EABC4B5848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7429" y="1535396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43D579C-6E9C-25CB-2720-6A306EF69006}"/>
              </a:ext>
            </a:extLst>
          </p:cNvPr>
          <p:cNvSpPr/>
          <p:nvPr userDrawn="1"/>
        </p:nvSpPr>
        <p:spPr>
          <a:xfrm>
            <a:off x="8993832" y="1280799"/>
            <a:ext cx="2511403" cy="4214984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D75B888D-0C06-26DF-6E92-6C336BCD8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86414" y="3614030"/>
            <a:ext cx="2157413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2B7F9408-55EB-5A8F-AAD1-A5DDE58FBA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6414" y="4025527"/>
            <a:ext cx="2157413" cy="124838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22" name="Picture Placeholder 28">
            <a:extLst>
              <a:ext uri="{FF2B5EF4-FFF2-40B4-BE49-F238E27FC236}">
                <a16:creationId xmlns:a16="http://schemas.microsoft.com/office/drawing/2014/main" id="{108F0EA2-ABA3-FF4D-BB73-38C1EE996CB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23226" y="1535396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1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69D4A-65FB-7FA3-024C-AF0343F8AB68}"/>
              </a:ext>
            </a:extLst>
          </p:cNvPr>
          <p:cNvSpPr/>
          <p:nvPr userDrawn="1"/>
        </p:nvSpPr>
        <p:spPr>
          <a:xfrm>
            <a:off x="625784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254A52-6594-033C-931F-353D9CBA3C61}"/>
              </a:ext>
            </a:extLst>
          </p:cNvPr>
          <p:cNvSpPr/>
          <p:nvPr userDrawn="1"/>
        </p:nvSpPr>
        <p:spPr>
          <a:xfrm>
            <a:off x="4348120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C390D0-0513-3631-94B7-36A39E3D8FEC}"/>
              </a:ext>
            </a:extLst>
          </p:cNvPr>
          <p:cNvSpPr/>
          <p:nvPr userDrawn="1"/>
        </p:nvSpPr>
        <p:spPr>
          <a:xfrm>
            <a:off x="8070456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3455F78-6609-801E-DC17-C1F6850507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39" y="3811850"/>
            <a:ext cx="2964799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6CBF4EA-1B30-7BE8-1001-05DC56F034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357" y="3811850"/>
            <a:ext cx="2964523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45601CE-870F-3531-5BFD-D90830C60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5166" y="3811850"/>
            <a:ext cx="3052244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B0E78F-A5B4-8929-1B25-57B3CC8BF1F4}"/>
              </a:ext>
            </a:extLst>
          </p:cNvPr>
          <p:cNvSpPr/>
          <p:nvPr userDrawn="1"/>
        </p:nvSpPr>
        <p:spPr>
          <a:xfrm>
            <a:off x="1639661" y="1355309"/>
            <a:ext cx="1293340" cy="1293340"/>
          </a:xfrm>
          <a:prstGeom prst="ellipse">
            <a:avLst/>
          </a:prstGeom>
          <a:solidFill>
            <a:srgbClr val="CDFF4E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F75CA0A-0A24-DE35-F04F-79B3DE4FB61D}"/>
              </a:ext>
            </a:extLst>
          </p:cNvPr>
          <p:cNvSpPr/>
          <p:nvPr userDrawn="1"/>
        </p:nvSpPr>
        <p:spPr>
          <a:xfrm>
            <a:off x="5464013" y="1355309"/>
            <a:ext cx="1293340" cy="1293340"/>
          </a:xfrm>
          <a:prstGeom prst="ellipse">
            <a:avLst/>
          </a:prstGeom>
          <a:solidFill>
            <a:srgbClr val="CDFF4E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F2D3BD-65E8-DCE0-0DE2-04EB35DEA8ED}"/>
              </a:ext>
            </a:extLst>
          </p:cNvPr>
          <p:cNvSpPr/>
          <p:nvPr userDrawn="1"/>
        </p:nvSpPr>
        <p:spPr>
          <a:xfrm>
            <a:off x="9139072" y="1355309"/>
            <a:ext cx="1293340" cy="1293340"/>
          </a:xfrm>
          <a:prstGeom prst="ellipse">
            <a:avLst/>
          </a:prstGeom>
          <a:solidFill>
            <a:srgbClr val="CDFF4E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F9FA8C9-FF5F-9A5F-15A4-6406170242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439" y="3429000"/>
            <a:ext cx="296479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4CE85B3-01A8-2E52-59E0-D35ABA859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4357" y="3429000"/>
            <a:ext cx="2964523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9ADFE56-6C35-B90D-FCA9-8884FC218D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166" y="3429000"/>
            <a:ext cx="3052244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5" name="Picture Placeholder 27">
            <a:extLst>
              <a:ext uri="{FF2B5EF4-FFF2-40B4-BE49-F238E27FC236}">
                <a16:creationId xmlns:a16="http://schemas.microsoft.com/office/drawing/2014/main" id="{3D6FEBA3-FA4C-7F4B-9134-9197AAC1CE9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75975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6" name="Picture Placeholder 27">
            <a:extLst>
              <a:ext uri="{FF2B5EF4-FFF2-40B4-BE49-F238E27FC236}">
                <a16:creationId xmlns:a16="http://schemas.microsoft.com/office/drawing/2014/main" id="{66D1FA94-675D-E8ED-55CA-E0DC2AC8DDE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00327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7" name="Picture Placeholder 27">
            <a:extLst>
              <a:ext uri="{FF2B5EF4-FFF2-40B4-BE49-F238E27FC236}">
                <a16:creationId xmlns:a16="http://schemas.microsoft.com/office/drawing/2014/main" id="{2285EE54-3C54-F034-F038-6FE74F6248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75386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0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CDFF4E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69D4A-65FB-7FA3-024C-AF0343F8AB68}"/>
              </a:ext>
            </a:extLst>
          </p:cNvPr>
          <p:cNvSpPr/>
          <p:nvPr userDrawn="1"/>
        </p:nvSpPr>
        <p:spPr>
          <a:xfrm>
            <a:off x="625784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254A52-6594-033C-931F-353D9CBA3C61}"/>
              </a:ext>
            </a:extLst>
          </p:cNvPr>
          <p:cNvSpPr/>
          <p:nvPr userDrawn="1"/>
        </p:nvSpPr>
        <p:spPr>
          <a:xfrm>
            <a:off x="4348120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C390D0-0513-3631-94B7-36A39E3D8FEC}"/>
              </a:ext>
            </a:extLst>
          </p:cNvPr>
          <p:cNvSpPr/>
          <p:nvPr userDrawn="1"/>
        </p:nvSpPr>
        <p:spPr>
          <a:xfrm>
            <a:off x="8070456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B0E78F-A5B4-8929-1B25-57B3CC8BF1F4}"/>
              </a:ext>
            </a:extLst>
          </p:cNvPr>
          <p:cNvSpPr/>
          <p:nvPr userDrawn="1"/>
        </p:nvSpPr>
        <p:spPr>
          <a:xfrm>
            <a:off x="1639661" y="1355309"/>
            <a:ext cx="1293340" cy="129334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F75CA0A-0A24-DE35-F04F-79B3DE4FB61D}"/>
              </a:ext>
            </a:extLst>
          </p:cNvPr>
          <p:cNvSpPr/>
          <p:nvPr userDrawn="1"/>
        </p:nvSpPr>
        <p:spPr>
          <a:xfrm>
            <a:off x="5464013" y="1355309"/>
            <a:ext cx="1293340" cy="129334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F2D3BD-65E8-DCE0-0DE2-04EB35DEA8ED}"/>
              </a:ext>
            </a:extLst>
          </p:cNvPr>
          <p:cNvSpPr/>
          <p:nvPr userDrawn="1"/>
        </p:nvSpPr>
        <p:spPr>
          <a:xfrm>
            <a:off x="9139072" y="1355309"/>
            <a:ext cx="1293340" cy="129334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5" name="Picture Placeholder 27">
            <a:extLst>
              <a:ext uri="{FF2B5EF4-FFF2-40B4-BE49-F238E27FC236}">
                <a16:creationId xmlns:a16="http://schemas.microsoft.com/office/drawing/2014/main" id="{3D6FEBA3-FA4C-7F4B-9134-9197AAC1CE9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75975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6" name="Picture Placeholder 27">
            <a:extLst>
              <a:ext uri="{FF2B5EF4-FFF2-40B4-BE49-F238E27FC236}">
                <a16:creationId xmlns:a16="http://schemas.microsoft.com/office/drawing/2014/main" id="{66D1FA94-675D-E8ED-55CA-E0DC2AC8DDE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00327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7" name="Picture Placeholder 27">
            <a:extLst>
              <a:ext uri="{FF2B5EF4-FFF2-40B4-BE49-F238E27FC236}">
                <a16:creationId xmlns:a16="http://schemas.microsoft.com/office/drawing/2014/main" id="{2285EE54-3C54-F034-F038-6FE74F6248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75386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97685A3-628F-F313-BC8A-44D4AE718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39" y="3811850"/>
            <a:ext cx="2964799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805D25A-E6EB-1379-9D95-39D9D13D5B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357" y="3811850"/>
            <a:ext cx="2964523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70E3312-F4B4-FCF6-3553-E3236905E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5166" y="3811850"/>
            <a:ext cx="3052244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E3E3F2C-E496-44A5-97E6-57174E2874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439" y="3429000"/>
            <a:ext cx="296479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0F2A68F-D0C3-7990-AD14-1D4FCDCF8C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4357" y="3429000"/>
            <a:ext cx="2964523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01339C8-D557-931C-68B1-9AA53E5C41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166" y="3429000"/>
            <a:ext cx="3052244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64956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3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50" r:id="rId3"/>
    <p:sldLayoutId id="2147483684" r:id="rId4"/>
    <p:sldLayoutId id="2147483686" r:id="rId5"/>
    <p:sldLayoutId id="2147483651" r:id="rId6"/>
    <p:sldLayoutId id="2147483685" r:id="rId7"/>
    <p:sldLayoutId id="2147483687" r:id="rId8"/>
    <p:sldLayoutId id="2147483688" r:id="rId9"/>
    <p:sldLayoutId id="2147483689" r:id="rId10"/>
    <p:sldLayoutId id="2147483690" r:id="rId11"/>
    <p:sldLayoutId id="2147483652" r:id="rId12"/>
    <p:sldLayoutId id="2147483653" r:id="rId13"/>
    <p:sldLayoutId id="2147483655" r:id="rId14"/>
    <p:sldLayoutId id="2147483654" r:id="rId15"/>
    <p:sldLayoutId id="2147483671" r:id="rId16"/>
    <p:sldLayoutId id="2147483670" r:id="rId17"/>
    <p:sldLayoutId id="2147483673" r:id="rId18"/>
    <p:sldLayoutId id="2147483658" r:id="rId19"/>
    <p:sldLayoutId id="2147483672" r:id="rId20"/>
    <p:sldLayoutId id="2147483674" r:id="rId21"/>
    <p:sldLayoutId id="2147483678" r:id="rId22"/>
    <p:sldLayoutId id="2147483677" r:id="rId23"/>
    <p:sldLayoutId id="2147483680" r:id="rId24"/>
    <p:sldLayoutId id="2147483681" r:id="rId25"/>
    <p:sldLayoutId id="2147483656" r:id="rId26"/>
    <p:sldLayoutId id="2147483675" r:id="rId27"/>
    <p:sldLayoutId id="2147483691" r:id="rId28"/>
    <p:sldLayoutId id="2147483692" r:id="rId29"/>
    <p:sldLayoutId id="2147483657" r:id="rId30"/>
    <p:sldLayoutId id="2147483659" r:id="rId31"/>
    <p:sldLayoutId id="2147483697" r:id="rId32"/>
    <p:sldLayoutId id="214748369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12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4" r:id="rId4"/>
    <p:sldLayoutId id="2147483693" r:id="rId5"/>
    <p:sldLayoutId id="2147483695" r:id="rId6"/>
    <p:sldLayoutId id="2147483696" r:id="rId7"/>
    <p:sldLayoutId id="2147483667" r:id="rId8"/>
    <p:sldLayoutId id="2147483668" r:id="rId9"/>
    <p:sldLayoutId id="2147483664" r:id="rId10"/>
    <p:sldLayoutId id="2147483676" r:id="rId11"/>
    <p:sldLayoutId id="2147483665" r:id="rId12"/>
    <p:sldLayoutId id="2147483679" r:id="rId13"/>
    <p:sldLayoutId id="2147483682" r:id="rId14"/>
    <p:sldLayoutId id="2147483683" r:id="rId15"/>
    <p:sldLayoutId id="2147483666" r:id="rId16"/>
    <p:sldLayoutId id="214748369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1_7EEC913F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2_1CCFB5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6_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5_25EC26B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7_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8_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9_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A_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E_712DB1CD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F_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B_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D_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C_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D_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10_6862D82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9_1B83E07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1_588AF29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FA2A85-7D5D-41D2-F615-AFB63820F9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403017"/>
            <a:ext cx="9110175" cy="1737280"/>
          </a:xfrm>
        </p:spPr>
        <p:txBody>
          <a:bodyPr lIns="91440" tIns="45720" rIns="91440" bIns="45720" anchor="b"/>
          <a:lstStyle/>
          <a:p>
            <a:pPr marL="10795" indent="-10795"/>
            <a:r>
              <a:rPr lang="en-US" sz="4800">
                <a:latin typeface="Arial"/>
                <a:cs typeface="Arial"/>
              </a:rPr>
              <a:t>Empowering your help desk with </a:t>
            </a:r>
            <a:r>
              <a:rPr lang="en-US" sz="4800" err="1">
                <a:latin typeface="Arial"/>
                <a:cs typeface="Arial"/>
              </a:rPr>
              <a:t>Nerdio</a:t>
            </a:r>
            <a:r>
              <a:rPr lang="en-US" sz="4800">
                <a:latin typeface="Arial"/>
                <a:cs typeface="Arial"/>
              </a:rPr>
              <a:t> Manager for MSP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48A32-F4AB-3C34-DE9C-2BB621D709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Arial"/>
                <a:ea typeface="Verdana"/>
                <a:cs typeface="Arial"/>
              </a:rPr>
              <a:t>Chuck Mikuzis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3289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68A07-47C9-A14D-FEC7-EC0B3DAE0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0">
            <a:extLst>
              <a:ext uri="{FF2B5EF4-FFF2-40B4-BE49-F238E27FC236}">
                <a16:creationId xmlns:a16="http://schemas.microsoft.com/office/drawing/2014/main" id="{9CA3318E-57BB-791F-ED37-72055F5A5873}"/>
              </a:ext>
            </a:extLst>
          </p:cNvPr>
          <p:cNvSpPr/>
          <p:nvPr/>
        </p:nvSpPr>
        <p:spPr>
          <a:xfrm>
            <a:off x="854590" y="3030171"/>
            <a:ext cx="4847183" cy="1544704"/>
          </a:xfrm>
          <a:prstGeom prst="rect">
            <a:avLst/>
          </a:prstGeom>
          <a:noFill/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34">
            <a:extLst>
              <a:ext uri="{FF2B5EF4-FFF2-40B4-BE49-F238E27FC236}">
                <a16:creationId xmlns:a16="http://schemas.microsoft.com/office/drawing/2014/main" id="{9B912743-BA24-F151-8E9A-7B295FF03A44}"/>
              </a:ext>
            </a:extLst>
          </p:cNvPr>
          <p:cNvSpPr/>
          <p:nvPr/>
        </p:nvSpPr>
        <p:spPr>
          <a:xfrm>
            <a:off x="5966891" y="3030171"/>
            <a:ext cx="5413651" cy="1544704"/>
          </a:xfrm>
          <a:prstGeom prst="rect">
            <a:avLst/>
          </a:prstGeom>
          <a:noFill/>
          <a:ln w="12700">
            <a:solidFill>
              <a:schemeClr val="accent5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04750443-8676-175E-BFEE-BC6F3069C3B8}"/>
              </a:ext>
            </a:extLst>
          </p:cNvPr>
          <p:cNvSpPr/>
          <p:nvPr/>
        </p:nvSpPr>
        <p:spPr>
          <a:xfrm>
            <a:off x="426720" y="73152"/>
            <a:ext cx="10363200" cy="5608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>
                <a:solidFill>
                  <a:srgbClr val="E05252"/>
                </a:solidFill>
                <a:latin typeface="Arial" panose="020B0604020202020204" pitchFamily="34" charset="0"/>
                <a:ea typeface="Arial Black" pitchFamily="34" charset="-122"/>
                <a:cs typeface="Arial" panose="020B0604020202020204" pitchFamily="34" charset="0"/>
              </a:rPr>
              <a:t>  OFFBOARDING WORKFLOW — EXECUTING ORDER 66 (THE SAFE KIND)</a:t>
            </a:r>
            <a:endParaRPr lang="en-US"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FBE20F76-D6C1-D479-703D-C119473E7E12}"/>
              </a:ext>
            </a:extLst>
          </p:cNvPr>
          <p:cNvSpPr/>
          <p:nvPr/>
        </p:nvSpPr>
        <p:spPr>
          <a:xfrm>
            <a:off x="487680" y="1857514"/>
            <a:ext cx="1121664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endParaRPr lang="en-US" sz="1450" i="1">
              <a:solidFill>
                <a:srgbClr val="909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DA502C2E-5752-A53E-00A4-5CE2398E0210}"/>
              </a:ext>
            </a:extLst>
          </p:cNvPr>
          <p:cNvSpPr/>
          <p:nvPr/>
        </p:nvSpPr>
        <p:spPr>
          <a:xfrm>
            <a:off x="900885" y="3101773"/>
            <a:ext cx="4618008" cy="50205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FFD700"/>
                </a:solidFill>
                <a:latin typeface="Arial"/>
                <a:cs typeface="Arial"/>
              </a:rPr>
              <a:t> </a:t>
            </a:r>
            <a:r>
              <a:rPr lang="en-US" b="1">
                <a:solidFill>
                  <a:schemeClr val="accent3"/>
                </a:solidFill>
                <a:latin typeface="Arial"/>
                <a:cs typeface="Arial"/>
              </a:rPr>
              <a:t> Scheduled execution</a:t>
            </a:r>
            <a:endParaRPr lang="en-US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92FDCA96-F812-86E0-4C34-2971B1218AA2}"/>
              </a:ext>
            </a:extLst>
          </p:cNvPr>
          <p:cNvSpPr/>
          <p:nvPr/>
        </p:nvSpPr>
        <p:spPr>
          <a:xfrm>
            <a:off x="900885" y="3549770"/>
            <a:ext cx="4618008" cy="95350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Set offboarding to trigger at a future date/time—perfect for planned departures. The workflow executes automatically at the scheduled moment, even outside business hours.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037F556A-5127-5DFC-9547-2BA7E6787087}"/>
              </a:ext>
            </a:extLst>
          </p:cNvPr>
          <p:cNvSpPr/>
          <p:nvPr/>
        </p:nvSpPr>
        <p:spPr>
          <a:xfrm>
            <a:off x="6106639" y="3058640"/>
            <a:ext cx="5091023" cy="4876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1D9DB7"/>
                </a:solidFill>
                <a:latin typeface="Arial"/>
                <a:cs typeface="Arial"/>
              </a:rPr>
              <a:t>  Immediate execution</a:t>
            </a:r>
            <a:endParaRPr lang="en-US">
              <a:solidFill>
                <a:srgbClr val="1D9D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id="{9346D789-1502-49FC-B6D2-CF6173AF95F9}"/>
              </a:ext>
            </a:extLst>
          </p:cNvPr>
          <p:cNvSpPr/>
          <p:nvPr/>
        </p:nvSpPr>
        <p:spPr>
          <a:xfrm>
            <a:off x="6106639" y="3564147"/>
            <a:ext cx="5091023" cy="91756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Execute the offboarding workflow immediately for emergency or surprise departures—all steps fire in the correct order with real-time status feedback.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42" name="Text 40">
            <a:extLst>
              <a:ext uri="{FF2B5EF4-FFF2-40B4-BE49-F238E27FC236}">
                <a16:creationId xmlns:a16="http://schemas.microsoft.com/office/drawing/2014/main" id="{A288F229-1F0E-0786-BBE9-F9CA9ADAC534}"/>
              </a:ext>
            </a:extLst>
          </p:cNvPr>
          <p:cNvSpPr/>
          <p:nvPr/>
        </p:nvSpPr>
        <p:spPr>
          <a:xfrm>
            <a:off x="803981" y="5206387"/>
            <a:ext cx="5357291" cy="82152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228600" indent="-228600">
              <a:buSzPct val="100000"/>
              <a:buChar char="•"/>
            </a:pP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Disable and block the Azure AD/AD account sign-in.</a:t>
            </a:r>
            <a:endParaRPr lang="en-US" sz="1400">
              <a:latin typeface="Arial"/>
              <a:cs typeface="Arial"/>
            </a:endParaRPr>
          </a:p>
          <a:p>
            <a:pPr marL="228600" indent="-228600">
              <a:buSzPct val="100000"/>
              <a:buChar char="•"/>
            </a:pP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Remove user from AVD host pool and application groups.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SzPct val="100000"/>
              <a:buChar char="•"/>
            </a:pP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Revoke active AVD sessions and sign out the user.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41">
            <a:extLst>
              <a:ext uri="{FF2B5EF4-FFF2-40B4-BE49-F238E27FC236}">
                <a16:creationId xmlns:a16="http://schemas.microsoft.com/office/drawing/2014/main" id="{19E4DB63-2911-50EE-33C8-7B6B2949CB85}"/>
              </a:ext>
            </a:extLst>
          </p:cNvPr>
          <p:cNvSpPr/>
          <p:nvPr/>
        </p:nvSpPr>
        <p:spPr>
          <a:xfrm>
            <a:off x="5969767" y="5206387"/>
            <a:ext cx="5659215" cy="82152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285750" indent="-285750">
              <a:buSzPct val="100000"/>
              <a:buFont typeface="Arial"/>
              <a:buChar char="•"/>
            </a:pP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Detach and optionally cleanup </a:t>
            </a:r>
            <a:r>
              <a:rPr lang="en-US" sz="1400" err="1">
                <a:solidFill>
                  <a:srgbClr val="E8E8F0"/>
                </a:solidFill>
                <a:latin typeface="Arial"/>
                <a:cs typeface="Arial"/>
              </a:rPr>
              <a:t>FSLogix</a:t>
            </a: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 profile container.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Remove M365 license assignments to free up license costs.</a:t>
            </a:r>
            <a:endParaRPr lang="en-US" sz="1400">
              <a:latin typeface="Arial"/>
              <a:cs typeface="Arial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Send email notifications to stakeholders via configured templates.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CD09919-238C-D7AE-07E9-493848EE20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solidFill>
                  <a:srgbClr val="FFFFFF"/>
                </a:solidFill>
                <a:latin typeface="Arial"/>
                <a:ea typeface="Verdana"/>
                <a:cs typeface="Arial"/>
              </a:rPr>
              <a:t>OFFBOARDING WORKFLOW—EXECUTING ORDER 66 (THE SAFE KIND)</a:t>
            </a:r>
            <a:endParaRPr lang="en-US" b="0">
              <a:solidFill>
                <a:srgbClr val="FFFFFF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EA98FDF-17C2-F5E8-4D12-B95594E30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761" y="690085"/>
            <a:ext cx="11158557" cy="2055085"/>
          </a:xfrm>
        </p:spPr>
        <p:txBody>
          <a:bodyPr lIns="91440" tIns="45720" rIns="91440" bIns="45720" anchor="t"/>
          <a:lstStyle/>
          <a:p>
            <a:pPr marL="0" indent="0"/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Schedule and execute complete user offboarding workflows from Nerdio—automatically handling AVD, Azure, and M365 cleanup steps in the correct sequence.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AC9DC8-2418-AECD-EC57-EF4124B87BFD}"/>
              </a:ext>
            </a:extLst>
          </p:cNvPr>
          <p:cNvSpPr txBox="1"/>
          <p:nvPr/>
        </p:nvSpPr>
        <p:spPr>
          <a:xfrm>
            <a:off x="785421" y="4798867"/>
            <a:ext cx="49795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What the offboarding workflow handles: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08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399817" y="4125958"/>
            <a:ext cx="31633" cy="31633"/>
          </a:xfrm>
          <a:prstGeom prst="ellipse">
            <a:avLst/>
          </a:prstGeom>
          <a:solidFill>
            <a:srgbClr val="FFFFFF">
              <a:alpha val="21754"/>
            </a:srgbClr>
          </a:solidFill>
          <a:ln w="12700">
            <a:solidFill>
              <a:srgbClr val="FFFFFF">
                <a:alpha val="21754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747311" y="4181500"/>
            <a:ext cx="39564" cy="39564"/>
          </a:xfrm>
          <a:prstGeom prst="ellipse">
            <a:avLst/>
          </a:prstGeom>
          <a:solidFill>
            <a:srgbClr val="FFFFFF">
              <a:alpha val="66537"/>
            </a:srgbClr>
          </a:solidFill>
          <a:ln w="12700">
            <a:solidFill>
              <a:srgbClr val="FFFFFF">
                <a:alpha val="66537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054420" y="3856513"/>
            <a:ext cx="58589" cy="58589"/>
          </a:xfrm>
          <a:prstGeom prst="ellipse">
            <a:avLst/>
          </a:prstGeom>
          <a:solidFill>
            <a:srgbClr val="FFFFFF">
              <a:alpha val="38200"/>
            </a:srgbClr>
          </a:solidFill>
          <a:ln w="12700">
            <a:solidFill>
              <a:srgbClr val="FFFFFF">
                <a:alpha val="38200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8388783" y="3829106"/>
            <a:ext cx="39605" cy="39605"/>
          </a:xfrm>
          <a:prstGeom prst="ellipse">
            <a:avLst/>
          </a:prstGeom>
          <a:solidFill>
            <a:srgbClr val="FFFFFF">
              <a:alpha val="57745"/>
            </a:srgbClr>
          </a:solidFill>
          <a:ln w="12700">
            <a:solidFill>
              <a:srgbClr val="FFFFFF">
                <a:alpha val="57745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1277707" y="5066263"/>
            <a:ext cx="41671" cy="41671"/>
          </a:xfrm>
          <a:prstGeom prst="ellipse">
            <a:avLst/>
          </a:prstGeom>
          <a:solidFill>
            <a:srgbClr val="FFFFFF">
              <a:alpha val="59554"/>
            </a:srgbClr>
          </a:solidFill>
          <a:ln w="12700">
            <a:solidFill>
              <a:srgbClr val="FFFFFF">
                <a:alpha val="59554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5966209" y="216657"/>
            <a:ext cx="25731" cy="25731"/>
          </a:xfrm>
          <a:prstGeom prst="ellipse">
            <a:avLst/>
          </a:prstGeom>
          <a:solidFill>
            <a:srgbClr val="FFFFFF">
              <a:alpha val="78367"/>
            </a:srgbClr>
          </a:solidFill>
          <a:ln w="12700">
            <a:solidFill>
              <a:srgbClr val="FFFFFF">
                <a:alpha val="78367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8778240" y="85344"/>
            <a:ext cx="31699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endParaRPr lang="en-US" sz="9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531099" y="2663548"/>
            <a:ext cx="4839420" cy="3187748"/>
          </a:xfrm>
          <a:prstGeom prst="rect">
            <a:avLst/>
          </a:prstGeom>
          <a:noFill/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523623" y="2666368"/>
            <a:ext cx="4854372" cy="451736"/>
          </a:xfrm>
          <a:prstGeom prst="rect">
            <a:avLst/>
          </a:prstGeom>
          <a:solidFill>
            <a:schemeClr val="accent3"/>
          </a:solidFill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chemeClr val="tx2"/>
                </a:solidFill>
                <a:latin typeface="Arial"/>
                <a:cs typeface="Arial"/>
              </a:rPr>
              <a:t>Email notification preview</a:t>
            </a:r>
            <a:endParaRPr lang="en-US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678037" y="3362230"/>
            <a:ext cx="4527430" cy="235558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300" b="1">
                <a:solidFill>
                  <a:srgbClr val="FFD700"/>
                </a:solidFill>
                <a:latin typeface="Arial"/>
                <a:cs typeface="Arial"/>
              </a:rPr>
              <a:t>To: </a:t>
            </a:r>
            <a:r>
              <a:rPr lang="en-US" sz="1300">
                <a:solidFill>
                  <a:srgbClr val="E8E8F0"/>
                </a:solidFill>
                <a:latin typeface="Arial"/>
                <a:cs typeface="Arial"/>
              </a:rPr>
              <a:t>manager@mspcorp.com
</a:t>
            </a:r>
            <a:r>
              <a:rPr lang="en-US" sz="1300" b="1">
                <a:solidFill>
                  <a:srgbClr val="FFD700"/>
                </a:solidFill>
                <a:latin typeface="Arial"/>
                <a:cs typeface="Arial"/>
              </a:rPr>
              <a:t>Subject: </a:t>
            </a:r>
            <a:r>
              <a:rPr lang="en-US" sz="1300">
                <a:solidFill>
                  <a:srgbClr val="E8E8F0"/>
                </a:solidFill>
                <a:latin typeface="Arial"/>
                <a:cs typeface="Arial"/>
              </a:rPr>
              <a:t>User Offboarding Complete—{</a:t>
            </a:r>
            <a:r>
              <a:rPr lang="en-US" sz="1300" err="1">
                <a:solidFill>
                  <a:srgbClr val="E8E8F0"/>
                </a:solidFill>
                <a:latin typeface="Arial"/>
                <a:cs typeface="Arial"/>
              </a:rPr>
              <a:t>UserName</a:t>
            </a:r>
            <a:r>
              <a:rPr lang="en-US" sz="1300">
                <a:solidFill>
                  <a:srgbClr val="E8E8F0"/>
                </a:solidFill>
                <a:latin typeface="Arial"/>
                <a:cs typeface="Arial"/>
              </a:rPr>
              <a:t>}
The offboarding workflow for </a:t>
            </a:r>
            <a:r>
              <a:rPr lang="en-US" sz="1300" b="1">
                <a:solidFill>
                  <a:srgbClr val="4FC3F7"/>
                </a:solidFill>
                <a:latin typeface="Arial"/>
                <a:cs typeface="Arial"/>
              </a:rPr>
              <a:t>{</a:t>
            </a:r>
            <a:r>
              <a:rPr lang="en-US" sz="1300" b="1" err="1">
                <a:solidFill>
                  <a:srgbClr val="4FC3F7"/>
                </a:solidFill>
                <a:latin typeface="Arial"/>
                <a:cs typeface="Arial"/>
              </a:rPr>
              <a:t>UserName</a:t>
            </a:r>
            <a:r>
              <a:rPr lang="en-US" sz="1300" b="1">
                <a:solidFill>
                  <a:srgbClr val="4FC3F7"/>
                </a:solidFill>
                <a:latin typeface="Arial"/>
                <a:cs typeface="Arial"/>
              </a:rPr>
              <a:t>}</a:t>
            </a:r>
            <a:r>
              <a:rPr lang="en-US" sz="1300">
                <a:solidFill>
                  <a:srgbClr val="E8E8F0"/>
                </a:solidFill>
                <a:latin typeface="Arial"/>
                <a:cs typeface="Arial"/>
              </a:rPr>
              <a:t> has completed.
</a:t>
            </a:r>
            <a:r>
              <a:rPr lang="en-US" sz="1300">
                <a:solidFill>
                  <a:srgbClr val="FFD700"/>
                </a:solidFill>
                <a:latin typeface="Arial"/>
                <a:cs typeface="Arial"/>
              </a:rPr>
              <a:t>• </a:t>
            </a:r>
            <a:r>
              <a:rPr lang="en-US" sz="1300">
                <a:solidFill>
                  <a:srgbClr val="E8E8F0"/>
                </a:solidFill>
                <a:latin typeface="Arial"/>
                <a:cs typeface="Arial"/>
              </a:rPr>
              <a:t>AVD Session removed
</a:t>
            </a:r>
            <a:r>
              <a:rPr lang="en-US" sz="1300">
                <a:solidFill>
                  <a:srgbClr val="FFD700"/>
                </a:solidFill>
                <a:latin typeface="Arial"/>
                <a:cs typeface="Arial"/>
              </a:rPr>
              <a:t>• </a:t>
            </a:r>
            <a:r>
              <a:rPr lang="en-US" sz="1300">
                <a:solidFill>
                  <a:srgbClr val="E8E8F0"/>
                </a:solidFill>
                <a:latin typeface="Arial"/>
                <a:cs typeface="Arial"/>
              </a:rPr>
              <a:t>Host pool deallocation complete
</a:t>
            </a:r>
            <a:r>
              <a:rPr lang="en-US" sz="1300">
                <a:solidFill>
                  <a:srgbClr val="FFD700"/>
                </a:solidFill>
                <a:latin typeface="Arial"/>
                <a:cs typeface="Arial"/>
              </a:rPr>
              <a:t>• </a:t>
            </a:r>
            <a:r>
              <a:rPr lang="en-US" sz="1300">
                <a:solidFill>
                  <a:srgbClr val="E8E8F0"/>
                </a:solidFill>
                <a:latin typeface="Arial"/>
                <a:cs typeface="Arial"/>
              </a:rPr>
              <a:t>Storage accounts detached
</a:t>
            </a:r>
            <a:r>
              <a:rPr lang="en-US" sz="1300">
                <a:solidFill>
                  <a:srgbClr val="FFD700"/>
                </a:solidFill>
                <a:latin typeface="Arial"/>
                <a:cs typeface="Arial"/>
              </a:rPr>
              <a:t>• </a:t>
            </a:r>
            <a:r>
              <a:rPr lang="en-US" sz="1300">
                <a:solidFill>
                  <a:srgbClr val="E8E8F0"/>
                </a:solidFill>
                <a:latin typeface="Arial"/>
                <a:cs typeface="Arial"/>
              </a:rPr>
              <a:t>AD account disabled
</a:t>
            </a:r>
            <a:r>
              <a:rPr lang="en-US" sz="1200" i="1">
                <a:solidFill>
                  <a:schemeClr val="bg2"/>
                </a:solidFill>
                <a:latin typeface="Arial"/>
                <a:cs typeface="Arial"/>
              </a:rPr>
              <a:t>Completed: {</a:t>
            </a:r>
            <a:r>
              <a:rPr lang="en-US" sz="1200" i="1" err="1">
                <a:solidFill>
                  <a:schemeClr val="bg2"/>
                </a:solidFill>
                <a:latin typeface="Arial"/>
                <a:cs typeface="Arial"/>
              </a:rPr>
              <a:t>DateTime</a:t>
            </a:r>
            <a:r>
              <a:rPr lang="en-US" sz="1200" i="1">
                <a:solidFill>
                  <a:schemeClr val="bg2"/>
                </a:solidFill>
                <a:latin typeface="Arial"/>
                <a:cs typeface="Arial"/>
              </a:rPr>
              <a:t>}</a:t>
            </a:r>
            <a:endParaRPr lang="en-US" sz="1333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36" name="Shape 34"/>
          <p:cNvSpPr/>
          <p:nvPr/>
        </p:nvSpPr>
        <p:spPr>
          <a:xfrm>
            <a:off x="6217920" y="2577284"/>
            <a:ext cx="5608320" cy="777528"/>
          </a:xfrm>
          <a:prstGeom prst="rect">
            <a:avLst/>
          </a:prstGeom>
          <a:solidFill>
            <a:schemeClr val="tx2"/>
          </a:solidFill>
          <a:ln w="12700">
            <a:solidFill>
              <a:schemeClr val="accent5"/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6400800" y="2595113"/>
            <a:ext cx="5242560" cy="3657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600" b="1">
                <a:solidFill>
                  <a:srgbClr val="4FC3F7"/>
                </a:solidFill>
                <a:latin typeface="Arial"/>
                <a:cs typeface="Arial"/>
              </a:rPr>
              <a:t>Fully customizable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6400800" y="2835846"/>
            <a:ext cx="52425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200">
                <a:solidFill>
                  <a:srgbClr val="E8E8F0"/>
                </a:solidFill>
                <a:latin typeface="Arial"/>
                <a:cs typeface="Arial"/>
              </a:rPr>
              <a:t>Edit HTML/text templates with dynamic token substitution like {</a:t>
            </a:r>
            <a:r>
              <a:rPr lang="en-US" sz="1200" err="1">
                <a:solidFill>
                  <a:srgbClr val="E8E8F0"/>
                </a:solidFill>
                <a:latin typeface="Arial"/>
                <a:cs typeface="Arial"/>
              </a:rPr>
              <a:t>UserName</a:t>
            </a:r>
            <a:r>
              <a:rPr lang="en-US" sz="1200">
                <a:solidFill>
                  <a:srgbClr val="E8E8F0"/>
                </a:solidFill>
                <a:latin typeface="Arial"/>
                <a:cs typeface="Arial"/>
              </a:rPr>
              <a:t>}, {</a:t>
            </a:r>
            <a:r>
              <a:rPr lang="en-US" sz="1200" err="1">
                <a:solidFill>
                  <a:srgbClr val="E8E8F0"/>
                </a:solidFill>
                <a:latin typeface="Arial"/>
                <a:cs typeface="Arial"/>
              </a:rPr>
              <a:t>DateTime</a:t>
            </a:r>
            <a:r>
              <a:rPr lang="en-US" sz="1200">
                <a:solidFill>
                  <a:srgbClr val="E8E8F0"/>
                </a:solidFill>
                <a:latin typeface="Arial"/>
                <a:cs typeface="Arial"/>
              </a:rPr>
              <a:t>}, {</a:t>
            </a:r>
            <a:r>
              <a:rPr lang="en-US" sz="1200" err="1">
                <a:solidFill>
                  <a:srgbClr val="E8E8F0"/>
                </a:solidFill>
                <a:latin typeface="Arial"/>
                <a:cs typeface="Arial"/>
              </a:rPr>
              <a:t>TenantName</a:t>
            </a:r>
            <a:r>
              <a:rPr lang="en-US" sz="1200">
                <a:solidFill>
                  <a:srgbClr val="E8E8F0"/>
                </a:solidFill>
                <a:latin typeface="Arial"/>
                <a:cs typeface="Arial"/>
              </a:rPr>
              <a:t>}.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37"/>
          <p:cNvSpPr/>
          <p:nvPr/>
        </p:nvSpPr>
        <p:spPr>
          <a:xfrm>
            <a:off x="6217920" y="3448610"/>
            <a:ext cx="5608320" cy="777528"/>
          </a:xfrm>
          <a:prstGeom prst="rect">
            <a:avLst/>
          </a:prstGeom>
          <a:solidFill>
            <a:schemeClr val="tx2"/>
          </a:solidFill>
          <a:ln w="12700">
            <a:solidFill>
              <a:schemeClr val="accent5"/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6400800" y="3480815"/>
            <a:ext cx="5242560" cy="3657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600" b="1">
                <a:solidFill>
                  <a:srgbClr val="4FC3F7"/>
                </a:solidFill>
                <a:latin typeface="Arial"/>
                <a:cs typeface="Arial"/>
              </a:rPr>
              <a:t>Multi-recipient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6400800" y="3707172"/>
            <a:ext cx="52425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200">
                <a:solidFill>
                  <a:srgbClr val="E8E8F0"/>
                </a:solidFill>
                <a:latin typeface="Arial"/>
                <a:cs typeface="Arial"/>
              </a:rPr>
              <a:t>Notify managers, security teams, IT admins—or any stakeholder group simultaneously.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42" name="Shape 40"/>
          <p:cNvSpPr/>
          <p:nvPr/>
        </p:nvSpPr>
        <p:spPr>
          <a:xfrm>
            <a:off x="6217920" y="4319935"/>
            <a:ext cx="5608320" cy="777528"/>
          </a:xfrm>
          <a:prstGeom prst="rect">
            <a:avLst/>
          </a:prstGeom>
          <a:solidFill>
            <a:schemeClr val="tx2"/>
          </a:solidFill>
          <a:ln w="12700">
            <a:solidFill>
              <a:schemeClr val="accent5"/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41"/>
          <p:cNvSpPr/>
          <p:nvPr/>
        </p:nvSpPr>
        <p:spPr>
          <a:xfrm>
            <a:off x="6400800" y="4366518"/>
            <a:ext cx="5242560" cy="3657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600" b="1">
                <a:solidFill>
                  <a:srgbClr val="4FC3F7"/>
                </a:solidFill>
                <a:latin typeface="Arial"/>
                <a:cs typeface="Arial"/>
              </a:rPr>
              <a:t>Workflow-triggered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6400800" y="4592875"/>
            <a:ext cx="52425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200">
                <a:solidFill>
                  <a:srgbClr val="E8E8F0"/>
                </a:solidFill>
                <a:latin typeface="Arial"/>
                <a:cs typeface="Arial"/>
              </a:rPr>
              <a:t>Templates fire automatically at defined workflow stages—no manual steps needed.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43"/>
          <p:cNvSpPr/>
          <p:nvPr/>
        </p:nvSpPr>
        <p:spPr>
          <a:xfrm>
            <a:off x="6217920" y="5198450"/>
            <a:ext cx="5608320" cy="777528"/>
          </a:xfrm>
          <a:prstGeom prst="rect">
            <a:avLst/>
          </a:prstGeom>
          <a:solidFill>
            <a:schemeClr val="tx2"/>
          </a:solidFill>
          <a:ln w="12700">
            <a:solidFill>
              <a:schemeClr val="accent5"/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44"/>
          <p:cNvSpPr/>
          <p:nvPr/>
        </p:nvSpPr>
        <p:spPr>
          <a:xfrm>
            <a:off x="6400800" y="5288164"/>
            <a:ext cx="5242560" cy="3657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600" b="1">
                <a:solidFill>
                  <a:srgbClr val="4FC3F7"/>
                </a:solidFill>
                <a:latin typeface="Arial"/>
                <a:cs typeface="Arial"/>
              </a:rPr>
              <a:t>Compliance ready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47" name="Text 45"/>
          <p:cNvSpPr/>
          <p:nvPr/>
        </p:nvSpPr>
        <p:spPr>
          <a:xfrm>
            <a:off x="6400800" y="5457012"/>
            <a:ext cx="52425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200">
                <a:solidFill>
                  <a:srgbClr val="E8E8F0"/>
                </a:solidFill>
                <a:latin typeface="Arial"/>
                <a:cs typeface="Arial"/>
              </a:rPr>
              <a:t>Creates a documented evidence trail for regulatory or audit requirements.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5BF932EC-A431-7C78-A49C-51CAF3743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Arial"/>
                <a:ea typeface="Verdana"/>
                <a:cs typeface="Arial"/>
              </a:rPr>
              <a:t>OFFBOARDING EMAIL TEMPLATES—ORDER 66 NOTIFICATIONS</a:t>
            </a:r>
            <a:endParaRPr lang="en-US" b="0">
              <a:latin typeface="Arial"/>
              <a:ea typeface="Verdana"/>
              <a:cs typeface="Arial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6360FFE-DA6A-463D-D071-FBEAF55A49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328" y="805103"/>
            <a:ext cx="11489234" cy="1508746"/>
          </a:xfrm>
        </p:spPr>
        <p:txBody>
          <a:bodyPr lIns="91440" tIns="45720" rIns="91440" bIns="45720" anchor="t"/>
          <a:lstStyle/>
          <a:p>
            <a:pPr marL="0" indent="0"/>
            <a:r>
              <a:rPr lang="en-US" sz="3400" dirty="0">
                <a:solidFill>
                  <a:srgbClr val="CCFF4E"/>
                </a:solidFill>
                <a:latin typeface="Arial"/>
                <a:cs typeface="Arial"/>
              </a:rPr>
              <a:t>Configure pre-built email notification templates that automatically fire when offboarding user flow execute —communicate to stakeholders at lightspeed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BCCC9-6542-9F04-09D4-3A517755F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A19C8-38C6-4E5A-CBFD-720AD03F6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3" y="749553"/>
            <a:ext cx="9729788" cy="54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8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55E68-4EDA-981F-A0CB-D242CA69B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C0FD17-22B0-7665-0046-111A629AB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73" y="867991"/>
            <a:ext cx="9989654" cy="51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4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F27A5-A22C-4FAA-EA14-CB1F55B62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F2F25E-59F7-2A7B-40B1-A117F83C7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788795"/>
            <a:ext cx="7741535" cy="1631179"/>
          </a:xfrm>
        </p:spPr>
        <p:txBody>
          <a:bodyPr lIns="91440" tIns="45720" rIns="91440" bIns="45720" anchor="b"/>
          <a:lstStyle/>
          <a:p>
            <a:pPr marL="10795" indent="-10795"/>
            <a:r>
              <a:rPr lang="en-US" sz="4800">
                <a:latin typeface="Arial"/>
                <a:cs typeface="Arial"/>
              </a:rPr>
              <a:t>Attack of the clones:</a:t>
            </a:r>
          </a:p>
          <a:p>
            <a:pPr marL="10795" indent="-10795"/>
            <a:r>
              <a:rPr lang="en-US" sz="4800">
                <a:latin typeface="Arial"/>
                <a:cs typeface="Arial"/>
              </a:rPr>
              <a:t>Common day-to-day ops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3007D-8172-1B67-44B7-35BCE25C3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08" y="4181369"/>
            <a:ext cx="6998372" cy="865639"/>
          </a:xfrm>
        </p:spPr>
        <p:txBody>
          <a:bodyPr lIns="91440" tIns="45720" rIns="91440" bIns="45720" anchor="t"/>
          <a:lstStyle/>
          <a:p>
            <a:pPr marL="0" indent="0"/>
            <a:r>
              <a:rPr lang="en-US">
                <a:latin typeface="Arial"/>
                <a:ea typeface="Verdana"/>
                <a:cs typeface="Arial"/>
              </a:rPr>
              <a:t>Sith Happens IT and Galactic Empire Plumbing: an MSP case study in a galaxy far, far away.</a:t>
            </a:r>
          </a:p>
        </p:txBody>
      </p:sp>
    </p:spTree>
    <p:extLst>
      <p:ext uri="{BB962C8B-B14F-4D97-AF65-F5344CB8AC3E}">
        <p14:creationId xmlns:p14="http://schemas.microsoft.com/office/powerpoint/2010/main" val="6362334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0"/>
          <p:cNvSpPr/>
          <p:nvPr/>
        </p:nvSpPr>
        <p:spPr>
          <a:xfrm>
            <a:off x="8024176" y="3451716"/>
            <a:ext cx="3474720" cy="1110795"/>
          </a:xfrm>
          <a:prstGeom prst="rect">
            <a:avLst/>
          </a:prstGeom>
          <a:noFill/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8207056" y="3552071"/>
            <a:ext cx="3108960" cy="3657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F9AD26"/>
                </a:solidFill>
                <a:latin typeface="Arial"/>
                <a:cs typeface="Arial"/>
              </a:rPr>
              <a:t>Host pools</a:t>
            </a:r>
            <a:endParaRPr lang="en-US" b="1">
              <a:solidFill>
                <a:srgbClr val="F9A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43"/>
          <p:cNvSpPr/>
          <p:nvPr/>
        </p:nvSpPr>
        <p:spPr>
          <a:xfrm>
            <a:off x="8207056" y="3939396"/>
            <a:ext cx="3108960" cy="48681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Navigate to any pool config across your entire MSP client base.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hape 48"/>
          <p:cNvSpPr/>
          <p:nvPr/>
        </p:nvSpPr>
        <p:spPr>
          <a:xfrm>
            <a:off x="6083290" y="4776763"/>
            <a:ext cx="3474720" cy="1110795"/>
          </a:xfrm>
          <a:prstGeom prst="rect">
            <a:avLst/>
          </a:prstGeom>
          <a:noFill/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51"/>
          <p:cNvSpPr/>
          <p:nvPr/>
        </p:nvSpPr>
        <p:spPr>
          <a:xfrm>
            <a:off x="6266170" y="5264443"/>
            <a:ext cx="3108960" cy="48681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Jump to any MSP-managed tenant dashboard without menu hunting.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50"/>
          <p:cNvSpPr/>
          <p:nvPr/>
        </p:nvSpPr>
        <p:spPr>
          <a:xfrm>
            <a:off x="6266170" y="4891495"/>
            <a:ext cx="3108960" cy="3657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F9AD26"/>
                </a:solidFill>
                <a:latin typeface="Arial"/>
                <a:cs typeface="Arial"/>
              </a:rPr>
              <a:t>Client tenants</a:t>
            </a:r>
            <a:endParaRPr lang="en-US" b="1">
              <a:solidFill>
                <a:srgbClr val="F9A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689250" y="3451716"/>
            <a:ext cx="3474720" cy="1110795"/>
          </a:xfrm>
          <a:prstGeom prst="rect">
            <a:avLst/>
          </a:prstGeom>
          <a:noFill/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872130" y="3552071"/>
            <a:ext cx="31089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b="1">
                <a:solidFill>
                  <a:srgbClr val="F9A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</a:p>
        </p:txBody>
      </p:sp>
      <p:sp>
        <p:nvSpPr>
          <p:cNvPr id="37" name="Text 35"/>
          <p:cNvSpPr/>
          <p:nvPr/>
        </p:nvSpPr>
        <p:spPr>
          <a:xfrm>
            <a:off x="872130" y="3939396"/>
            <a:ext cx="3108960" cy="48681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Find any user across all AVD tenants by name, UPN, or email.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36"/>
          <p:cNvSpPr/>
          <p:nvPr/>
        </p:nvSpPr>
        <p:spPr>
          <a:xfrm>
            <a:off x="4345930" y="3451716"/>
            <a:ext cx="3474720" cy="1110795"/>
          </a:xfrm>
          <a:prstGeom prst="rect">
            <a:avLst/>
          </a:prstGeom>
          <a:noFill/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44"/>
          <p:cNvSpPr/>
          <p:nvPr/>
        </p:nvSpPr>
        <p:spPr>
          <a:xfrm>
            <a:off x="2426610" y="4776763"/>
            <a:ext cx="3474720" cy="1110795"/>
          </a:xfrm>
          <a:prstGeom prst="rect">
            <a:avLst/>
          </a:prstGeom>
          <a:noFill/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D26B86D8-A5C3-258A-CEB3-E8861EBB48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234" y="970442"/>
            <a:ext cx="10957271" cy="1961633"/>
          </a:xfrm>
        </p:spPr>
        <p:txBody>
          <a:bodyPr lIns="91440" tIns="45720" rIns="91440" bIns="45720" anchor="ctr"/>
          <a:lstStyle/>
          <a:p>
            <a:pPr marL="0" indent="0"/>
            <a:r>
              <a:rPr lang="en-US" err="1">
                <a:solidFill>
                  <a:schemeClr val="accent1"/>
                </a:solidFill>
                <a:latin typeface="Arial"/>
                <a:cs typeface="Arial"/>
              </a:rPr>
              <a:t>Nerdio’s</a:t>
            </a:r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 Global Search lets technicians instantly find any resource across all clients without digging through menus</a:t>
            </a:r>
            <a:endParaRPr lang="en-US">
              <a:solidFill>
                <a:schemeClr val="accent1"/>
              </a:solidFill>
            </a:endParaRPr>
          </a:p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268856" y="5030997"/>
            <a:ext cx="48871" cy="48871"/>
          </a:xfrm>
          <a:prstGeom prst="ellipse">
            <a:avLst/>
          </a:prstGeom>
          <a:solidFill>
            <a:srgbClr val="FFFFFF">
              <a:alpha val="27114"/>
            </a:srgbClr>
          </a:solidFill>
          <a:ln w="12700">
            <a:solidFill>
              <a:srgbClr val="FFFFFF">
                <a:alpha val="27114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4528810" y="3552071"/>
            <a:ext cx="3108960" cy="3657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F9AD26"/>
                </a:solidFill>
                <a:latin typeface="Arial"/>
                <a:cs typeface="Arial"/>
              </a:rPr>
              <a:t>Session hosts</a:t>
            </a:r>
            <a:endParaRPr lang="en-US" b="1">
              <a:solidFill>
                <a:srgbClr val="F9A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8267461" y="4139602"/>
            <a:ext cx="35935" cy="35935"/>
          </a:xfrm>
          <a:prstGeom prst="ellipse">
            <a:avLst/>
          </a:prstGeom>
          <a:solidFill>
            <a:srgbClr val="FFFFFF">
              <a:alpha val="24479"/>
            </a:srgbClr>
          </a:solidFill>
          <a:ln w="12700">
            <a:solidFill>
              <a:srgbClr val="FFFFFF">
                <a:alpha val="24479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8778240" y="85344"/>
            <a:ext cx="31699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endParaRPr lang="en-US" sz="9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690401" y="2716688"/>
            <a:ext cx="9416594" cy="62714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Search users, hosts, storage, VMs, clients...</a:t>
            </a:r>
          </a:p>
        </p:txBody>
      </p:sp>
      <p:sp>
        <p:nvSpPr>
          <p:cNvPr id="41" name="Text 39"/>
          <p:cNvSpPr/>
          <p:nvPr/>
        </p:nvSpPr>
        <p:spPr>
          <a:xfrm>
            <a:off x="4528810" y="3939396"/>
            <a:ext cx="3108960" cy="48681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Locate VMs by name, pool, or client</a:t>
            </a:r>
            <a:br>
              <a:rPr lang="en-US" sz="1400">
                <a:solidFill>
                  <a:srgbClr val="E8E8F0"/>
                </a:solidFill>
                <a:latin typeface="Arial"/>
                <a:cs typeface="Arial"/>
              </a:rPr>
            </a:b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—jump to management instantly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49" name="Text 47"/>
          <p:cNvSpPr/>
          <p:nvPr/>
        </p:nvSpPr>
        <p:spPr>
          <a:xfrm>
            <a:off x="2609490" y="5264443"/>
            <a:ext cx="3108960" cy="48681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Search for </a:t>
            </a:r>
            <a:r>
              <a:rPr lang="en-US" sz="1400" err="1">
                <a:solidFill>
                  <a:srgbClr val="E8E8F0"/>
                </a:solidFill>
                <a:latin typeface="Arial"/>
                <a:cs typeface="Arial"/>
              </a:rPr>
              <a:t>FSLogix</a:t>
            </a: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 shares.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46"/>
          <p:cNvSpPr/>
          <p:nvPr/>
        </p:nvSpPr>
        <p:spPr>
          <a:xfrm>
            <a:off x="2609490" y="4891495"/>
            <a:ext cx="3108960" cy="3657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F9AD26"/>
                </a:solidFill>
                <a:latin typeface="Arial"/>
                <a:cs typeface="Arial"/>
              </a:rPr>
              <a:t>Storage accounts</a:t>
            </a:r>
            <a:endParaRPr lang="en-US" b="1">
              <a:solidFill>
                <a:srgbClr val="F9A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2645A0AC-8651-778B-45B8-EBD626D0B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solidFill>
                  <a:srgbClr val="FFFFFF"/>
                </a:solidFill>
                <a:latin typeface="Arial"/>
                <a:ea typeface="Verdana"/>
                <a:cs typeface="Arial"/>
              </a:rPr>
              <a:t>GLOBAL SEARCH—USE THE FORCE TO FIND ANYTHING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4A8CEA6-CCD4-7C41-0C19-7957228F241F}"/>
              </a:ext>
            </a:extLst>
          </p:cNvPr>
          <p:cNvGrpSpPr/>
          <p:nvPr/>
        </p:nvGrpSpPr>
        <p:grpSpPr>
          <a:xfrm>
            <a:off x="969610" y="2570095"/>
            <a:ext cx="10259970" cy="3343452"/>
            <a:chOff x="948044" y="2419133"/>
            <a:chExt cx="10259970" cy="3343452"/>
          </a:xfrm>
        </p:grpSpPr>
        <p:sp>
          <p:nvSpPr>
            <p:cNvPr id="32" name="Shape 30"/>
            <p:cNvSpPr/>
            <p:nvPr/>
          </p:nvSpPr>
          <p:spPr>
            <a:xfrm>
              <a:off x="969607" y="2426323"/>
              <a:ext cx="4458421" cy="1605088"/>
            </a:xfrm>
            <a:prstGeom prst="rect">
              <a:avLst/>
            </a:prstGeom>
            <a:solidFill>
              <a:srgbClr val="1A1A4E"/>
            </a:solidFill>
            <a:ln w="12700">
              <a:solidFill>
                <a:srgbClr val="FFD700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Shape 34"/>
            <p:cNvSpPr/>
            <p:nvPr/>
          </p:nvSpPr>
          <p:spPr>
            <a:xfrm>
              <a:off x="948044" y="4149593"/>
              <a:ext cx="4465608" cy="1605088"/>
            </a:xfrm>
            <a:prstGeom prst="rect">
              <a:avLst/>
            </a:prstGeom>
            <a:solidFill>
              <a:srgbClr val="1A1A4E"/>
            </a:solidFill>
            <a:ln w="12700">
              <a:solidFill>
                <a:srgbClr val="FFD700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 lIns="91440" tIns="45720" rIns="91440" bIns="45720" anchor="t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 32"/>
            <p:cNvSpPr/>
            <p:nvPr/>
          </p:nvSpPr>
          <p:spPr>
            <a:xfrm>
              <a:off x="1123734" y="2497922"/>
              <a:ext cx="2777131" cy="42672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850" b="1">
                  <a:solidFill>
                    <a:srgbClr val="FFD700"/>
                  </a:solidFill>
                  <a:latin typeface="Arial"/>
                  <a:cs typeface="Arial"/>
                </a:rPr>
                <a:t> Password reset</a:t>
              </a:r>
              <a:endParaRPr lang="en-US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Shape 38"/>
            <p:cNvSpPr/>
            <p:nvPr/>
          </p:nvSpPr>
          <p:spPr>
            <a:xfrm>
              <a:off x="5631536" y="2419133"/>
              <a:ext cx="5576478" cy="3343452"/>
            </a:xfrm>
            <a:prstGeom prst="rect">
              <a:avLst/>
            </a:prstGeom>
            <a:solidFill>
              <a:srgbClr val="1A1A4E"/>
            </a:solidFill>
            <a:ln w="12700">
              <a:solidFill>
                <a:srgbClr val="4FC3F7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 40"/>
            <p:cNvSpPr/>
            <p:nvPr/>
          </p:nvSpPr>
          <p:spPr>
            <a:xfrm>
              <a:off x="5915709" y="2519489"/>
              <a:ext cx="5015974" cy="509245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700" b="1">
                  <a:solidFill>
                    <a:srgbClr val="4FC3F7"/>
                  </a:solidFill>
                  <a:latin typeface="Arial"/>
                  <a:cs typeface="Arial"/>
                </a:rPr>
                <a:t> AD DS object &amp; user management</a:t>
              </a:r>
              <a:endParaRPr lang="en-US" sz="1700">
                <a:latin typeface="Arial"/>
                <a:cs typeface="Arial"/>
              </a:endParaRPr>
            </a:p>
          </p:txBody>
        </p:sp>
        <p:sp>
          <p:nvSpPr>
            <p:cNvPr id="45" name="Text 43"/>
            <p:cNvSpPr/>
            <p:nvPr/>
          </p:nvSpPr>
          <p:spPr>
            <a:xfrm>
              <a:off x="5944464" y="3856871"/>
              <a:ext cx="5059106" cy="1840302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/>
            <a:lstStyle/>
            <a:p>
              <a:pPr marL="456565" indent="-456565">
                <a:spcBef>
                  <a:spcPts val="100"/>
                </a:spcBef>
                <a:spcAft>
                  <a:spcPts val="100"/>
                </a:spcAft>
                <a:buSzPct val="100000"/>
                <a:buChar char="•"/>
              </a:pPr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Enable/disable AD user accounts.</a:t>
              </a:r>
              <a:endParaRPr lang="en-US" sz="1400">
                <a:latin typeface="Arial"/>
                <a:cs typeface="Arial"/>
              </a:endParaRPr>
            </a:p>
            <a:p>
              <a:pPr marL="456565" indent="-456565">
                <a:spcBef>
                  <a:spcPts val="100"/>
                </a:spcBef>
                <a:spcAft>
                  <a:spcPts val="100"/>
                </a:spcAft>
                <a:buSzPct val="100000"/>
                <a:buChar char="•"/>
              </a:pPr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Unlock AD accounts.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6565" indent="-456565">
                <a:spcBef>
                  <a:spcPts val="100"/>
                </a:spcBef>
                <a:spcAft>
                  <a:spcPts val="100"/>
                </a:spcAft>
                <a:buSzPct val="100000"/>
                <a:buChar char="•"/>
              </a:pPr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Modify user attributes and group memberships.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6565" indent="-456565">
                <a:spcBef>
                  <a:spcPts val="100"/>
                </a:spcBef>
                <a:spcAft>
                  <a:spcPts val="100"/>
                </a:spcAft>
                <a:buSzPct val="100000"/>
                <a:buChar char="•"/>
              </a:pPr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Reset passwords directly via AD connector.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6565" indent="-456565">
                <a:spcBef>
                  <a:spcPts val="100"/>
                </a:spcBef>
                <a:spcAft>
                  <a:spcPts val="100"/>
                </a:spcAft>
                <a:buSzPct val="100000"/>
                <a:buChar char="•"/>
              </a:pPr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Search and browse AD objects.</a:t>
              </a:r>
              <a:endParaRPr lang="en-US" sz="140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6565" indent="-456565">
                <a:spcBef>
                  <a:spcPts val="100"/>
                </a:spcBef>
                <a:spcAft>
                  <a:spcPts val="100"/>
                </a:spcAft>
                <a:buSzPct val="100000"/>
                <a:buChar char="•"/>
              </a:pPr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View user properties and last logon info.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42"/>
            <p:cNvSpPr/>
            <p:nvPr/>
          </p:nvSpPr>
          <p:spPr>
            <a:xfrm>
              <a:off x="5937274" y="3010332"/>
              <a:ext cx="4821880" cy="72088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Manage your Active Directory Domain Services objects directly from the </a:t>
              </a:r>
              <a:r>
                <a:rPr lang="en-US" sz="1400" err="1">
                  <a:solidFill>
                    <a:srgbClr val="E8E8F0"/>
                  </a:solidFill>
                  <a:latin typeface="Arial"/>
                  <a:cs typeface="Arial"/>
                </a:rPr>
                <a:t>Nerdio</a:t>
              </a:r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 portal—no RDP to a DC needed:</a:t>
              </a:r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38" name="Text 36"/>
            <p:cNvSpPr/>
            <p:nvPr/>
          </p:nvSpPr>
          <p:spPr>
            <a:xfrm>
              <a:off x="1224376" y="4278702"/>
              <a:ext cx="3007169" cy="42672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850" b="1">
                  <a:solidFill>
                    <a:srgbClr val="FFD700"/>
                  </a:solidFill>
                  <a:latin typeface="Arial"/>
                  <a:cs typeface="Arial"/>
                </a:rPr>
                <a:t>  MFA reset</a:t>
              </a:r>
              <a:endParaRPr lang="en-US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37"/>
            <p:cNvSpPr/>
            <p:nvPr/>
          </p:nvSpPr>
          <p:spPr>
            <a:xfrm>
              <a:off x="1195622" y="4723251"/>
              <a:ext cx="4437715" cy="952643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/>
            <a:lstStyle/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1300">
                  <a:solidFill>
                    <a:srgbClr val="E8E8F0"/>
                  </a:solidFill>
                  <a:latin typeface="Arial"/>
                  <a:cs typeface="Arial"/>
                </a:rPr>
                <a:t>Clear TOTP/Authenticator registrations.</a:t>
              </a:r>
              <a:endParaRPr 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1300">
                  <a:solidFill>
                    <a:srgbClr val="E8E8F0"/>
                  </a:solidFill>
                  <a:latin typeface="Arial"/>
                  <a:cs typeface="Arial"/>
                </a:rPr>
                <a:t>Unblock locked-out MFA users.</a:t>
              </a:r>
              <a:endParaRPr 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1300">
                  <a:solidFill>
                    <a:srgbClr val="E8E8F0"/>
                  </a:solidFill>
                  <a:latin typeface="Arial"/>
                  <a:cs typeface="Arial"/>
                </a:rPr>
                <a:t>Force re-enrollment on next login.</a:t>
              </a:r>
              <a:endParaRPr 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33"/>
            <p:cNvSpPr/>
            <p:nvPr/>
          </p:nvSpPr>
          <p:spPr>
            <a:xfrm>
              <a:off x="1159677" y="2942471"/>
              <a:ext cx="4488037" cy="895134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/>
            <a:lstStyle/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1300">
                  <a:solidFill>
                    <a:srgbClr val="E8E8F0"/>
                  </a:solidFill>
                  <a:latin typeface="Arial"/>
                  <a:cs typeface="Arial"/>
                </a:rPr>
                <a:t>Reset AD/Azure AD passwords for any user.</a:t>
              </a:r>
              <a:endParaRPr 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1300">
                  <a:solidFill>
                    <a:srgbClr val="E8E8F0"/>
                  </a:solidFill>
                  <a:latin typeface="Arial"/>
                  <a:cs typeface="Arial"/>
                </a:rPr>
                <a:t>Enforce change at next login toggle.</a:t>
              </a:r>
              <a:endParaRPr 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1300">
                  <a:solidFill>
                    <a:srgbClr val="E8E8F0"/>
                  </a:solidFill>
                  <a:latin typeface="Arial"/>
                  <a:cs typeface="Arial"/>
                </a:rPr>
                <a:t>Works across all MSP-managed tenants.</a:t>
              </a:r>
              <a:endParaRPr 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1300">
                  <a:solidFill>
                    <a:srgbClr val="E8E8F0"/>
                  </a:solidFill>
                  <a:latin typeface="Arial"/>
                  <a:cs typeface="Arial"/>
                </a:rPr>
                <a:t>RBAC-scoped—techs only see their clients.</a:t>
              </a:r>
              <a:endParaRPr 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D7CEFFB-DCE9-8D72-46DB-CAA9FC68A9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642" y="136771"/>
            <a:ext cx="10742612" cy="321831"/>
          </a:xfrm>
        </p:spPr>
        <p:txBody>
          <a:bodyPr lIns="91440" tIns="45720" rIns="91440" bIns="45720" anchor="ctr"/>
          <a:lstStyle/>
          <a:p>
            <a:r>
              <a:rPr lang="en-US" b="1" i="0" u="none" strike="noStrike" baseline="0">
                <a:latin typeface="Arial"/>
                <a:ea typeface="Verdana"/>
                <a:cs typeface="Arial"/>
              </a:rPr>
              <a:t>PASSWORD &amp; MFA RESETS—UNLOCKING THE HOLOCRON VAULT</a:t>
            </a:r>
            <a:endParaRPr lang="en-US">
              <a:ea typeface="Verdana"/>
              <a:cs typeface="Arial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9165CF8-7B19-F4C8-2CD7-9C33127C49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441" y="654141"/>
            <a:ext cx="11259195" cy="2105406"/>
          </a:xfrm>
        </p:spPr>
        <p:txBody>
          <a:bodyPr lIns="91440" tIns="45720" rIns="91440" bIns="45720" anchor="t"/>
          <a:lstStyle/>
          <a:p>
            <a:pPr marL="0" indent="0"/>
            <a:r>
              <a:rPr lang="en-US" err="1">
                <a:solidFill>
                  <a:srgbClr val="CCFF4E"/>
                </a:solidFill>
                <a:latin typeface="Arial"/>
                <a:cs typeface="Arial"/>
              </a:rPr>
              <a:t>Nerdio</a:t>
            </a:r>
            <a:r>
              <a:rPr lang="en-US">
                <a:solidFill>
                  <a:srgbClr val="CCFF4E"/>
                </a:solidFill>
                <a:latin typeface="Arial"/>
                <a:cs typeface="Arial"/>
              </a:rPr>
              <a:t> gives technicians one place to reset passwords, clear MFA, and manage Active Directory objects</a:t>
            </a:r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51E1B-5353-9798-9966-C526857FF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ADC5A-3F3E-124B-A38C-0AD0E42DB7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4215" y="830852"/>
            <a:ext cx="10317480" cy="423256"/>
          </a:xfrm>
        </p:spPr>
        <p:txBody>
          <a:bodyPr lIns="91440" tIns="45720" rIns="91440" bIns="45720" anchor="ctr"/>
          <a:lstStyle/>
          <a:p>
            <a:r>
              <a:rPr lang="en-US">
                <a:latin typeface="Arial"/>
                <a:cs typeface="Arial"/>
              </a:rPr>
              <a:t>Global Search and password/MFA reset</a:t>
            </a:r>
          </a:p>
        </p:txBody>
      </p:sp>
      <p:pic>
        <p:nvPicPr>
          <p:cNvPr id="6" name="MFAPasswordReset">
            <a:hlinkClick r:id="" action="ppaction://media"/>
            <a:extLst>
              <a:ext uri="{FF2B5EF4-FFF2-40B4-BE49-F238E27FC236}">
                <a16:creationId xmlns:a16="http://schemas.microsoft.com/office/drawing/2014/main" id="{CD196CD8-02A1-2DA5-B263-B7712944FD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5689" y="1565462"/>
            <a:ext cx="7492429" cy="42610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3908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2"/>
          <p:cNvSpPr/>
          <p:nvPr/>
        </p:nvSpPr>
        <p:spPr>
          <a:xfrm>
            <a:off x="2397856" y="4478087"/>
            <a:ext cx="3474720" cy="1357223"/>
          </a:xfrm>
          <a:prstGeom prst="rect">
            <a:avLst/>
          </a:prstGeom>
          <a:noFill/>
          <a:ln w="12700">
            <a:solidFill>
              <a:srgbClr val="FFD700">
                <a:alpha val="50000"/>
              </a:srgbClr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44"/>
          <p:cNvSpPr/>
          <p:nvPr/>
        </p:nvSpPr>
        <p:spPr>
          <a:xfrm>
            <a:off x="2544160" y="4643138"/>
            <a:ext cx="3182112" cy="4267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F9AD26"/>
                </a:solidFill>
                <a:latin typeface="Arial"/>
                <a:cs typeface="Arial"/>
              </a:rPr>
              <a:t>  Azure Files usage</a:t>
            </a:r>
            <a:endParaRPr lang="en-US" b="1">
              <a:solidFill>
                <a:srgbClr val="F9A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45"/>
          <p:cNvSpPr/>
          <p:nvPr/>
        </p:nvSpPr>
        <p:spPr>
          <a:xfrm>
            <a:off x="2522595" y="5084867"/>
            <a:ext cx="3203677" cy="70133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View file share usage, large profile discovery, unused profile charting.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1672006" y="236664"/>
            <a:ext cx="45445" cy="45445"/>
          </a:xfrm>
          <a:prstGeom prst="ellipse">
            <a:avLst/>
          </a:prstGeom>
          <a:solidFill>
            <a:srgbClr val="FFFFFF">
              <a:alpha val="38121"/>
            </a:srgbClr>
          </a:solidFill>
          <a:ln w="12700">
            <a:solidFill>
              <a:srgbClr val="FFFFFF">
                <a:alpha val="38121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356651" y="3134101"/>
            <a:ext cx="51472" cy="51472"/>
          </a:xfrm>
          <a:prstGeom prst="ellipse">
            <a:avLst/>
          </a:prstGeom>
          <a:solidFill>
            <a:srgbClr val="FFFFFF">
              <a:alpha val="61646"/>
            </a:srgbClr>
          </a:solidFill>
          <a:ln w="12700">
            <a:solidFill>
              <a:srgbClr val="FFFFFF">
                <a:alpha val="61646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771535" y="262414"/>
            <a:ext cx="35157" cy="35157"/>
          </a:xfrm>
          <a:prstGeom prst="ellipse">
            <a:avLst/>
          </a:prstGeom>
          <a:solidFill>
            <a:srgbClr val="FFFFFF">
              <a:alpha val="48758"/>
            </a:srgbClr>
          </a:solidFill>
          <a:ln w="12700">
            <a:solidFill>
              <a:srgbClr val="FFFFFF">
                <a:alpha val="48758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710817" y="2864832"/>
            <a:ext cx="3474720" cy="1393167"/>
          </a:xfrm>
          <a:prstGeom prst="rect">
            <a:avLst/>
          </a:prstGeom>
          <a:noFill/>
          <a:ln w="12700">
            <a:solidFill>
              <a:srgbClr val="FFD700">
                <a:alpha val="50000"/>
              </a:srgbClr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857121" y="2972374"/>
            <a:ext cx="3182112" cy="4267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F9AD26"/>
                </a:solidFill>
                <a:latin typeface="Arial"/>
                <a:cs typeface="Arial"/>
              </a:rPr>
              <a:t>  User RTT times</a:t>
            </a:r>
            <a:endParaRPr lang="en-US" b="1">
              <a:solidFill>
                <a:srgbClr val="F9A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857121" y="3378161"/>
            <a:ext cx="3182112" cy="80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Monitor round-trip time latency per user session—identify poor experience before users complain.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36" name="Shape 34"/>
          <p:cNvSpPr/>
          <p:nvPr/>
        </p:nvSpPr>
        <p:spPr>
          <a:xfrm>
            <a:off x="4403440" y="2864832"/>
            <a:ext cx="3474720" cy="1393167"/>
          </a:xfrm>
          <a:prstGeom prst="rect">
            <a:avLst/>
          </a:prstGeom>
          <a:noFill/>
          <a:ln w="12700">
            <a:solidFill>
              <a:schemeClr val="accent5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4549744" y="2965185"/>
            <a:ext cx="3297130" cy="46985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4FC3F7"/>
                </a:solidFill>
                <a:latin typeface="Arial"/>
                <a:cs typeface="Arial"/>
              </a:rPr>
              <a:t>  Session host performance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4549744" y="3378161"/>
            <a:ext cx="2901754" cy="80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 dirty="0">
                <a:solidFill>
                  <a:srgbClr val="E8E8F0"/>
                </a:solidFill>
                <a:latin typeface="Arial"/>
                <a:cs typeface="Arial"/>
              </a:rPr>
              <a:t>CPU, RAM, per VM—spot overloaded hosts and bottlenecks.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0" name="Shape 38"/>
          <p:cNvSpPr/>
          <p:nvPr/>
        </p:nvSpPr>
        <p:spPr>
          <a:xfrm>
            <a:off x="8096063" y="2864832"/>
            <a:ext cx="3474720" cy="1393167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40"/>
          <p:cNvSpPr/>
          <p:nvPr/>
        </p:nvSpPr>
        <p:spPr>
          <a:xfrm>
            <a:off x="8242367" y="2972374"/>
            <a:ext cx="3182112" cy="4267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CCFF4E"/>
                </a:solidFill>
                <a:latin typeface="Arial"/>
                <a:cs typeface="Arial"/>
              </a:rPr>
              <a:t>  User session overview</a:t>
            </a:r>
          </a:p>
        </p:txBody>
      </p:sp>
      <p:sp>
        <p:nvSpPr>
          <p:cNvPr id="43" name="Text 41"/>
          <p:cNvSpPr/>
          <p:nvPr/>
        </p:nvSpPr>
        <p:spPr>
          <a:xfrm>
            <a:off x="8235179" y="3378161"/>
            <a:ext cx="2858622" cy="80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Active, disconnected, idle sessions at a glance across all host pools and clients.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0"/>
          <p:cNvSpPr/>
          <p:nvPr/>
        </p:nvSpPr>
        <p:spPr>
          <a:xfrm>
            <a:off x="6102924" y="4478285"/>
            <a:ext cx="3474720" cy="1357223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52"/>
          <p:cNvSpPr/>
          <p:nvPr/>
        </p:nvSpPr>
        <p:spPr>
          <a:xfrm>
            <a:off x="6249228" y="4643336"/>
            <a:ext cx="3182112" cy="4267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CCFF4E"/>
                </a:solidFill>
                <a:latin typeface="Arial"/>
                <a:cs typeface="Arial"/>
              </a:rPr>
              <a:t>  Historical trend analysis</a:t>
            </a:r>
          </a:p>
        </p:txBody>
      </p:sp>
      <p:sp>
        <p:nvSpPr>
          <p:cNvPr id="55" name="Text 53"/>
          <p:cNvSpPr/>
          <p:nvPr/>
        </p:nvSpPr>
        <p:spPr>
          <a:xfrm>
            <a:off x="6249228" y="5092255"/>
            <a:ext cx="3311508" cy="7444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Review performance trends over time to tune auto-scaling and capacity plans.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3FA1FB20-7AE1-1E71-68AA-CE74AE74D4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4139" y="905744"/>
            <a:ext cx="11144178" cy="1566256"/>
          </a:xfrm>
        </p:spPr>
        <p:txBody>
          <a:bodyPr lIns="91440" tIns="45720" rIns="91440" bIns="45720" anchor="t"/>
          <a:lstStyle/>
          <a:p>
            <a:pPr marL="0" indent="0"/>
            <a:r>
              <a:rPr lang="en-US" sz="3400" err="1">
                <a:solidFill>
                  <a:srgbClr val="CCFF4E"/>
                </a:solidFill>
                <a:latin typeface="Arial"/>
                <a:cs typeface="Arial"/>
              </a:rPr>
              <a:t>Nerdio’s</a:t>
            </a:r>
            <a:r>
              <a:rPr lang="en-US" sz="3400">
                <a:solidFill>
                  <a:srgbClr val="CCFF4E"/>
                </a:solidFill>
                <a:latin typeface="Arial"/>
                <a:cs typeface="Arial"/>
              </a:rPr>
              <a:t> AVD Insights module gives help desk teams a simple dashboard with the information they need without requiring Azure Monitor expertise.</a:t>
            </a:r>
            <a:endParaRPr lang="en-US" sz="340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38B0C648-F95D-47BA-0B2A-B15F14751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718" y="143959"/>
            <a:ext cx="10742612" cy="321831"/>
          </a:xfrm>
        </p:spPr>
        <p:txBody>
          <a:bodyPr lIns="91440" tIns="45720" rIns="91440" bIns="45720" anchor="ctr"/>
          <a:lstStyle/>
          <a:p>
            <a:pPr marL="0" indent="0"/>
            <a:r>
              <a:rPr lang="en-US">
                <a:solidFill>
                  <a:srgbClr val="FEFFFF"/>
                </a:solidFill>
                <a:latin typeface="Arial"/>
                <a:ea typeface="Verdana"/>
                <a:cs typeface="Arial"/>
              </a:rPr>
              <a:t>AVD INSIGHTS—THE FORCE AWAKENS YOUR MONITORING DASHBOARDS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2CA10-1585-8EAB-B418-5B5717F8A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8A9AE-4350-4401-A881-779C4FB26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475" y="765124"/>
            <a:ext cx="10317480" cy="423256"/>
          </a:xfrm>
        </p:spPr>
        <p:txBody>
          <a:bodyPr lIns="91440" tIns="45720" rIns="91440" bIns="45720" anchor="ctr"/>
          <a:lstStyle/>
          <a:p>
            <a:r>
              <a:rPr lang="en-US">
                <a:latin typeface="Arial"/>
                <a:cs typeface="Arial"/>
              </a:rPr>
              <a:t>AVD Insights dashboards</a:t>
            </a:r>
            <a:endParaRPr lang="en-US"/>
          </a:p>
        </p:txBody>
      </p:sp>
      <p:pic>
        <p:nvPicPr>
          <p:cNvPr id="7" name="AVDInsightsRTTNC26">
            <a:hlinkClick r:id="" action="ppaction://media"/>
            <a:extLst>
              <a:ext uri="{FF2B5EF4-FFF2-40B4-BE49-F238E27FC236}">
                <a16:creationId xmlns:a16="http://schemas.microsoft.com/office/drawing/2014/main" id="{DC015D1A-323E-F3B2-8AC9-664B718EAA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7132" y="1419843"/>
            <a:ext cx="7987154" cy="45091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1796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BDB53F-DD65-B0A1-0924-7EFDC8B30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579" y="1017589"/>
            <a:ext cx="7958760" cy="4820179"/>
          </a:xfrm>
        </p:spPr>
        <p:txBody>
          <a:bodyPr lIns="91440" tIns="45720" rIns="91440" bIns="45720" anchor="t"/>
          <a:lstStyle/>
          <a:p>
            <a:r>
              <a:rPr lang="en-US" dirty="0"/>
              <a:t> A long time ago…(Intro)</a:t>
            </a:r>
          </a:p>
          <a:p>
            <a:r>
              <a:rPr lang="en-US" dirty="0">
                <a:latin typeface="Arial"/>
                <a:cs typeface="Arial"/>
              </a:rPr>
              <a:t> Prepping your </a:t>
            </a:r>
            <a:r>
              <a:rPr lang="en-US" b="1" dirty="0">
                <a:latin typeface="Arial"/>
                <a:cs typeface="Arial"/>
              </a:rPr>
              <a:t>S</a:t>
            </a:r>
            <a:r>
              <a:rPr lang="en-US" dirty="0">
                <a:latin typeface="Arial"/>
                <a:cs typeface="Arial"/>
              </a:rPr>
              <a:t>tormtrooper </a:t>
            </a:r>
            <a:r>
              <a:rPr lang="en-US" b="1" dirty="0">
                <a:latin typeface="Arial"/>
                <a:cs typeface="Arial"/>
              </a:rPr>
              <a:t>O</a:t>
            </a:r>
            <a:r>
              <a:rPr lang="en-US" dirty="0">
                <a:latin typeface="Arial"/>
                <a:cs typeface="Arial"/>
              </a:rPr>
              <a:t>perating </a:t>
            </a:r>
            <a:r>
              <a:rPr lang="en-US" b="1" dirty="0">
                <a:latin typeface="Arial"/>
                <a:cs typeface="Arial"/>
              </a:rPr>
              <a:t>P</a:t>
            </a:r>
            <a:r>
              <a:rPr lang="en-US" dirty="0">
                <a:latin typeface="Arial"/>
                <a:cs typeface="Arial"/>
              </a:rPr>
              <a:t>rocedure (</a:t>
            </a:r>
            <a:r>
              <a:rPr lang="en-US" b="1" dirty="0">
                <a:latin typeface="Arial"/>
                <a:cs typeface="Arial"/>
              </a:rPr>
              <a:t>SOP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r>
              <a:rPr lang="en-US" dirty="0">
                <a:latin typeface="Arial"/>
                <a:cs typeface="Arial"/>
              </a:rPr>
              <a:t> Attack of the clones: Common day-to-day operations</a:t>
            </a:r>
          </a:p>
          <a:p>
            <a:r>
              <a:rPr lang="en-US" dirty="0">
                <a:latin typeface="Arial"/>
                <a:cs typeface="Arial"/>
              </a:rPr>
              <a:t> Rogue one: Improved aim at less common targets</a:t>
            </a:r>
          </a:p>
          <a:p>
            <a:r>
              <a:rPr lang="en-US" dirty="0">
                <a:latin typeface="Arial"/>
                <a:cs typeface="Arial"/>
              </a:rPr>
              <a:t> Q&amp;A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186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29391" y="4279336"/>
            <a:ext cx="58236" cy="58236"/>
          </a:xfrm>
          <a:prstGeom prst="ellipse">
            <a:avLst/>
          </a:prstGeom>
          <a:solidFill>
            <a:srgbClr val="FFFFFF">
              <a:alpha val="27313"/>
            </a:srgbClr>
          </a:solidFill>
          <a:ln w="12700">
            <a:solidFill>
              <a:srgbClr val="FFFFFF">
                <a:alpha val="27313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419873" y="4004123"/>
            <a:ext cx="40352" cy="40352"/>
          </a:xfrm>
          <a:prstGeom prst="ellipse">
            <a:avLst/>
          </a:prstGeom>
          <a:solidFill>
            <a:srgbClr val="FFFFFF">
              <a:alpha val="42865"/>
            </a:srgbClr>
          </a:solidFill>
          <a:ln w="12700">
            <a:solidFill>
              <a:srgbClr val="FFFFFF">
                <a:alpha val="42865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585757" y="4397138"/>
            <a:ext cx="58531" cy="58531"/>
          </a:xfrm>
          <a:prstGeom prst="ellipse">
            <a:avLst/>
          </a:prstGeom>
          <a:solidFill>
            <a:srgbClr val="FFFFFF">
              <a:alpha val="40076"/>
            </a:srgbClr>
          </a:solidFill>
          <a:ln w="12700">
            <a:solidFill>
              <a:srgbClr val="FFFFFF">
                <a:alpha val="40076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11166861" y="6534930"/>
            <a:ext cx="26964" cy="26964"/>
          </a:xfrm>
          <a:prstGeom prst="ellipse">
            <a:avLst/>
          </a:prstGeom>
          <a:solidFill>
            <a:srgbClr val="FFFFFF">
              <a:alpha val="29831"/>
            </a:srgbClr>
          </a:solidFill>
          <a:ln w="12700">
            <a:solidFill>
              <a:srgbClr val="FFFFFF">
                <a:alpha val="29831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10337079" y="4467321"/>
            <a:ext cx="31621" cy="31621"/>
          </a:xfrm>
          <a:prstGeom prst="ellipse">
            <a:avLst/>
          </a:prstGeom>
          <a:solidFill>
            <a:srgbClr val="FFFFFF">
              <a:alpha val="50935"/>
            </a:srgbClr>
          </a:solidFill>
          <a:ln w="12700">
            <a:solidFill>
              <a:srgbClr val="FFFFFF">
                <a:alpha val="50935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297732" y="4202550"/>
            <a:ext cx="66709" cy="66709"/>
          </a:xfrm>
          <a:prstGeom prst="ellipse">
            <a:avLst/>
          </a:prstGeom>
          <a:solidFill>
            <a:srgbClr val="FFFFFF">
              <a:alpha val="48276"/>
            </a:srgbClr>
          </a:solidFill>
          <a:ln w="12700">
            <a:solidFill>
              <a:srgbClr val="FFFFFF">
                <a:alpha val="48276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641937" y="3039455"/>
            <a:ext cx="70881" cy="70881"/>
          </a:xfrm>
          <a:prstGeom prst="ellipse">
            <a:avLst/>
          </a:prstGeom>
          <a:solidFill>
            <a:srgbClr val="FFFFFF">
              <a:alpha val="76551"/>
            </a:srgbClr>
          </a:solidFill>
          <a:ln w="12700">
            <a:solidFill>
              <a:srgbClr val="FFFFFF">
                <a:alpha val="76551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5604191" y="4212239"/>
            <a:ext cx="51535" cy="51535"/>
          </a:xfrm>
          <a:prstGeom prst="ellipse">
            <a:avLst/>
          </a:prstGeom>
          <a:solidFill>
            <a:srgbClr val="FFFFFF">
              <a:alpha val="77907"/>
            </a:srgbClr>
          </a:solidFill>
          <a:ln w="12700">
            <a:solidFill>
              <a:srgbClr val="FFFFFF">
                <a:alpha val="77907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365760" y="3037360"/>
            <a:ext cx="5486400" cy="2562334"/>
          </a:xfrm>
          <a:prstGeom prst="rect">
            <a:avLst/>
          </a:prstGeom>
          <a:solidFill>
            <a:srgbClr val="1A1A4E"/>
          </a:solidFill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548640" y="3814543"/>
            <a:ext cx="5181600" cy="170946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285750" indent="-285750">
              <a:buSzPct val="100000"/>
              <a:buChar char="•"/>
            </a:pPr>
            <a:r>
              <a:rPr lang="en-US" sz="1400" dirty="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console access to session host VMs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Char char="•"/>
            </a:pPr>
            <a:r>
              <a:rPr lang="en-US" sz="1400" dirty="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Bypass need for full RDP admin access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Char char="•"/>
            </a:pPr>
            <a:r>
              <a:rPr lang="en-US" sz="1400" dirty="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for device-level (physical or VM) troubleshooting without logging in as admin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Char char="•"/>
            </a:pPr>
            <a:r>
              <a:rPr lang="en-US" sz="1400" dirty="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 directly from Nerdio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Char char="•"/>
            </a:pPr>
            <a:r>
              <a:rPr lang="en-US" sz="1400" dirty="0">
                <a:solidFill>
                  <a:srgbClr val="E8E8F0"/>
                </a:solidFill>
                <a:latin typeface="Arial"/>
                <a:cs typeface="Arial"/>
              </a:rPr>
              <a:t>RBAC-scoped—techs see only their assigned clients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548640" y="3202412"/>
            <a:ext cx="512064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850" b="1" dirty="0">
                <a:solidFill>
                  <a:srgbClr val="FFD700"/>
                </a:solidFill>
                <a:latin typeface="Arial"/>
                <a:ea typeface="Arial Black" pitchFamily="34" charset="-122"/>
                <a:cs typeface="Arial"/>
              </a:rPr>
              <a:t> </a:t>
            </a:r>
            <a:r>
              <a:rPr lang="en-US" sz="1850" b="1" dirty="0">
                <a:solidFill>
                  <a:schemeClr val="accent3"/>
                </a:solidFill>
                <a:latin typeface="Arial"/>
                <a:ea typeface="Arial Black" pitchFamily="34" charset="-122"/>
                <a:cs typeface="Arial"/>
              </a:rPr>
              <a:t> Console Connect to VMs and endpoints</a:t>
            </a:r>
            <a:endParaRPr lang="en-US" sz="1850" b="1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37" name="Shape 35"/>
          <p:cNvSpPr/>
          <p:nvPr/>
        </p:nvSpPr>
        <p:spPr>
          <a:xfrm>
            <a:off x="6278880" y="3037360"/>
            <a:ext cx="5486400" cy="2562334"/>
          </a:xfrm>
          <a:prstGeom prst="rect">
            <a:avLst/>
          </a:prstGeom>
          <a:solidFill>
            <a:srgbClr val="1A1A4E"/>
          </a:solidFill>
          <a:ln w="12700">
            <a:solidFill>
              <a:schemeClr val="accent5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6461760" y="3814543"/>
            <a:ext cx="5181600" cy="170946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285750" indent="-285750">
              <a:buSzPct val="100000"/>
              <a:buFont typeface="Arial"/>
              <a:buChar char="•"/>
            </a:pPr>
            <a:r>
              <a:rPr lang="en-US" sz="1400" dirty="0">
                <a:solidFill>
                  <a:srgbClr val="E8E8F0"/>
                </a:solidFill>
                <a:latin typeface="Arial"/>
                <a:cs typeface="Arial"/>
              </a:rPr>
              <a:t>View a live user's desktop session in real time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400" dirty="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live visual support without taking over the session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400" dirty="0">
                <a:solidFill>
                  <a:srgbClr val="E8E8F0"/>
                </a:solidFill>
                <a:latin typeface="Arial"/>
                <a:cs typeface="Arial"/>
              </a:rPr>
              <a:t>Identify application errors and performance issues as the user sees them</a:t>
            </a:r>
            <a:endParaRPr lang="en-US" sz="1400" dirty="0">
              <a:latin typeface="Arial"/>
              <a:cs typeface="Arial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400" dirty="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Initiate from the user session management panel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400" dirty="0">
                <a:solidFill>
                  <a:srgbClr val="E8E8F0"/>
                </a:solidFill>
                <a:latin typeface="Arial"/>
                <a:cs typeface="Arial"/>
              </a:rPr>
              <a:t>Requires appropriate RBAC permissions configured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6461760" y="3202412"/>
            <a:ext cx="512064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850" b="1">
                <a:solidFill>
                  <a:srgbClr val="4FC3F7"/>
                </a:solidFill>
                <a:latin typeface="Arial"/>
                <a:ea typeface="Arial Black" pitchFamily="34" charset="-122"/>
                <a:cs typeface="Arial"/>
              </a:rPr>
              <a:t> </a:t>
            </a:r>
            <a:r>
              <a:rPr lang="en-US" sz="1850" b="1">
                <a:solidFill>
                  <a:schemeClr val="accent5"/>
                </a:solidFill>
                <a:latin typeface="Arial"/>
                <a:ea typeface="Arial Black" pitchFamily="34" charset="-122"/>
                <a:cs typeface="Arial"/>
              </a:rPr>
              <a:t> Shadow user sessions</a:t>
            </a:r>
            <a:endParaRPr lang="en-US" sz="1850" b="1">
              <a:solidFill>
                <a:schemeClr val="accent5"/>
              </a:solidFill>
              <a:latin typeface="Arial"/>
              <a:cs typeface="Arial"/>
            </a:endParaRP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A97F1B7-CD0E-BECA-3D3F-281A32B1D1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907" y="122393"/>
            <a:ext cx="11792159" cy="393718"/>
          </a:xfrm>
        </p:spPr>
        <p:txBody>
          <a:bodyPr lIns="91440" tIns="45720" rIns="91440" bIns="45720" anchor="ctr"/>
          <a:lstStyle/>
          <a:p>
            <a:pPr marL="0" indent="0"/>
            <a:r>
              <a:rPr lang="en-US">
                <a:solidFill>
                  <a:srgbClr val="FFFFFF"/>
                </a:solidFill>
                <a:latin typeface="Arial"/>
                <a:ea typeface="Verdana"/>
                <a:cs typeface="Arial"/>
              </a:rPr>
              <a:t>CONSOLE CONNECT–BOARDING THE STAR DESTROYER DIRECTLY–NERDIO MANAGER FOR MSP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1EF99489-E38E-116F-7E98-B57F154773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084" y="891367"/>
            <a:ext cx="11589873" cy="1652521"/>
          </a:xfrm>
        </p:spPr>
        <p:txBody>
          <a:bodyPr lIns="91440" tIns="45720" rIns="91440" bIns="45720" anchor="t"/>
          <a:lstStyle/>
          <a:p>
            <a:pPr marL="0" indent="0"/>
            <a:r>
              <a:rPr lang="en-US" dirty="0">
                <a:solidFill>
                  <a:srgbClr val="CCFF4E"/>
                </a:solidFill>
                <a:latin typeface="Arial"/>
                <a:cs typeface="Arial"/>
              </a:rPr>
              <a:t>Console Connect lets help desk technicians access endpoints and shadow user sessions directly in the Nerdio portal with no extra tools or VPNs</a:t>
            </a:r>
            <a:endParaRPr lang="en-US" dirty="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C9E2F-52A9-2D60-0B9F-B088053C9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4C461-338C-3EF9-D39D-552951F84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133" y="909331"/>
            <a:ext cx="10317480" cy="423256"/>
          </a:xfrm>
        </p:spPr>
        <p:txBody>
          <a:bodyPr/>
          <a:lstStyle/>
          <a:p>
            <a:r>
              <a:rPr lang="en-US"/>
              <a:t>Console Connect</a:t>
            </a:r>
          </a:p>
        </p:txBody>
      </p:sp>
      <p:pic>
        <p:nvPicPr>
          <p:cNvPr id="7" name="ConsoleConnectNC26">
            <a:hlinkClick r:id="" action="ppaction://media"/>
            <a:extLst>
              <a:ext uri="{FF2B5EF4-FFF2-40B4-BE49-F238E27FC236}">
                <a16:creationId xmlns:a16="http://schemas.microsoft.com/office/drawing/2014/main" id="{402DBC48-17CA-9EF7-FDD6-82FA35F761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878" y="1711143"/>
            <a:ext cx="7382438" cy="41531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388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9D45E-C7B4-0FD3-6C21-CD39045E5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A246CF-C5C6-6AF4-8B1B-23C578FE8E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716910"/>
            <a:ext cx="6602994" cy="1715714"/>
          </a:xfrm>
        </p:spPr>
        <p:txBody>
          <a:bodyPr lIns="91440" tIns="45720" rIns="91440" bIns="45720" anchor="b"/>
          <a:lstStyle/>
          <a:p>
            <a:pPr marL="10795" indent="-10795"/>
            <a:r>
              <a:rPr lang="en-US" sz="4800">
                <a:latin typeface="Arial"/>
                <a:cs typeface="Arial"/>
              </a:rPr>
              <a:t>Rogue one:</a:t>
            </a:r>
            <a:br>
              <a:rPr lang="en-US" sz="4800">
                <a:latin typeface="Arial"/>
                <a:cs typeface="Arial"/>
              </a:rPr>
            </a:br>
            <a:r>
              <a:rPr lang="en-US" sz="4800">
                <a:latin typeface="Arial"/>
                <a:cs typeface="Arial"/>
              </a:rPr>
              <a:t>Improved aim at less common targets</a:t>
            </a:r>
          </a:p>
        </p:txBody>
      </p:sp>
    </p:spTree>
    <p:extLst>
      <p:ext uri="{BB962C8B-B14F-4D97-AF65-F5344CB8AC3E}">
        <p14:creationId xmlns:p14="http://schemas.microsoft.com/office/powerpoint/2010/main" val="189882004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"/>
          <p:cNvSpPr/>
          <p:nvPr/>
        </p:nvSpPr>
        <p:spPr>
          <a:xfrm>
            <a:off x="9641686" y="1195581"/>
            <a:ext cx="55740" cy="55740"/>
          </a:xfrm>
          <a:prstGeom prst="ellipse">
            <a:avLst/>
          </a:prstGeom>
          <a:solidFill>
            <a:srgbClr val="FFFFFF">
              <a:alpha val="35318"/>
            </a:srgbClr>
          </a:solidFill>
          <a:ln w="12700">
            <a:solidFill>
              <a:srgbClr val="FFFFFF">
                <a:alpha val="35318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1024144" y="1017998"/>
            <a:ext cx="24725" cy="24725"/>
          </a:xfrm>
          <a:prstGeom prst="ellipse">
            <a:avLst/>
          </a:prstGeom>
          <a:solidFill>
            <a:srgbClr val="FFFFFF">
              <a:alpha val="65617"/>
            </a:srgbClr>
          </a:solidFill>
          <a:ln w="12700">
            <a:solidFill>
              <a:srgbClr val="FFFFFF">
                <a:alpha val="65617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3482905" y="1228130"/>
            <a:ext cx="65017" cy="65017"/>
          </a:xfrm>
          <a:prstGeom prst="ellipse">
            <a:avLst/>
          </a:prstGeom>
          <a:solidFill>
            <a:srgbClr val="FFFFFF">
              <a:alpha val="27857"/>
            </a:srgbClr>
          </a:solidFill>
          <a:ln w="12700">
            <a:solidFill>
              <a:srgbClr val="FFFFFF">
                <a:alpha val="27857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4C383CF-ABB5-DFD5-FB5F-2766086287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pPr marL="0" indent="0"/>
            <a:r>
              <a:rPr lang="en-US">
                <a:latin typeface="Arial"/>
                <a:ea typeface="Verdana"/>
                <a:cs typeface="Arial"/>
              </a:rPr>
              <a:t>EXCHANGE ONLINE MANAGEMENT—INTERCEPTING IMPERIAL TRANSMISSIONS</a:t>
            </a:r>
            <a:endParaRPr lang="en-US" b="0">
              <a:latin typeface="Arial"/>
              <a:ea typeface="Verdana"/>
              <a:cs typeface="Arial"/>
            </a:endParaRP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78AE58F7-136D-989C-6F86-716B43081C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253" y="812290"/>
            <a:ext cx="11115423" cy="1544691"/>
          </a:xfrm>
        </p:spPr>
        <p:txBody>
          <a:bodyPr lIns="91440" tIns="45720" rIns="91440" bIns="45720" anchor="t"/>
          <a:lstStyle/>
          <a:p>
            <a:pPr marL="0" indent="0"/>
            <a:r>
              <a:rPr lang="en-US">
                <a:solidFill>
                  <a:srgbClr val="CCFF4E"/>
                </a:solidFill>
                <a:latin typeface="Arial"/>
                <a:cs typeface="Arial"/>
              </a:rPr>
              <a:t>Nerdio lets help desk technicians manage Exchange Online mailboxes without using the M365 Admin Center</a:t>
            </a:r>
            <a:endParaRPr lang="en-US">
              <a:solidFill>
                <a:srgbClr val="CCFF4E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B445630-8C08-EF4D-8794-7AA5E63745CB}"/>
              </a:ext>
            </a:extLst>
          </p:cNvPr>
          <p:cNvGrpSpPr/>
          <p:nvPr/>
        </p:nvGrpSpPr>
        <p:grpSpPr>
          <a:xfrm>
            <a:off x="716338" y="2717858"/>
            <a:ext cx="10759324" cy="2938716"/>
            <a:chOff x="466402" y="2929529"/>
            <a:chExt cx="10759324" cy="2938716"/>
          </a:xfrm>
        </p:grpSpPr>
        <p:sp>
          <p:nvSpPr>
            <p:cNvPr id="4" name="Shape 2"/>
            <p:cNvSpPr/>
            <p:nvPr/>
          </p:nvSpPr>
          <p:spPr>
            <a:xfrm>
              <a:off x="4937471" y="3354349"/>
              <a:ext cx="39024" cy="39024"/>
            </a:xfrm>
            <a:prstGeom prst="ellipse">
              <a:avLst/>
            </a:prstGeom>
            <a:solidFill>
              <a:srgbClr val="FFFFFF">
                <a:alpha val="75684"/>
              </a:srgbClr>
            </a:solidFill>
            <a:ln w="12700">
              <a:solidFill>
                <a:srgbClr val="FFFFFF">
                  <a:alpha val="75684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hape 6"/>
            <p:cNvSpPr/>
            <p:nvPr/>
          </p:nvSpPr>
          <p:spPr>
            <a:xfrm>
              <a:off x="7034479" y="4914611"/>
              <a:ext cx="58855" cy="58855"/>
            </a:xfrm>
            <a:prstGeom prst="ellipse">
              <a:avLst/>
            </a:prstGeom>
            <a:solidFill>
              <a:srgbClr val="FFFFFF">
                <a:alpha val="62248"/>
              </a:srgbClr>
            </a:solidFill>
            <a:ln w="12700">
              <a:solidFill>
                <a:srgbClr val="FFFFFF">
                  <a:alpha val="62248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hape 7"/>
            <p:cNvSpPr/>
            <p:nvPr/>
          </p:nvSpPr>
          <p:spPr>
            <a:xfrm>
              <a:off x="8415293" y="3164354"/>
              <a:ext cx="44305" cy="44305"/>
            </a:xfrm>
            <a:prstGeom prst="ellipse">
              <a:avLst/>
            </a:prstGeom>
            <a:solidFill>
              <a:srgbClr val="FFFFFF">
                <a:alpha val="43820"/>
              </a:srgbClr>
            </a:solidFill>
            <a:ln w="12700">
              <a:solidFill>
                <a:srgbClr val="FFFFFF">
                  <a:alpha val="43820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hape 9"/>
            <p:cNvSpPr/>
            <p:nvPr/>
          </p:nvSpPr>
          <p:spPr>
            <a:xfrm>
              <a:off x="6698479" y="3956786"/>
              <a:ext cx="27837" cy="27837"/>
            </a:xfrm>
            <a:prstGeom prst="ellipse">
              <a:avLst/>
            </a:prstGeom>
            <a:solidFill>
              <a:srgbClr val="FFFFFF">
                <a:alpha val="71044"/>
              </a:srgbClr>
            </a:solidFill>
            <a:ln w="12700">
              <a:solidFill>
                <a:srgbClr val="FFFFFF">
                  <a:alpha val="71044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hape 10"/>
            <p:cNvSpPr/>
            <p:nvPr/>
          </p:nvSpPr>
          <p:spPr>
            <a:xfrm>
              <a:off x="5887723" y="4817780"/>
              <a:ext cx="25360" cy="25360"/>
            </a:xfrm>
            <a:prstGeom prst="ellipse">
              <a:avLst/>
            </a:prstGeom>
            <a:solidFill>
              <a:srgbClr val="FFFFFF">
                <a:alpha val="68401"/>
              </a:srgbClr>
            </a:solidFill>
            <a:ln w="12700">
              <a:solidFill>
                <a:srgbClr val="FFFFFF">
                  <a:alpha val="68401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hape 13"/>
            <p:cNvSpPr/>
            <p:nvPr/>
          </p:nvSpPr>
          <p:spPr>
            <a:xfrm>
              <a:off x="5981710" y="4118932"/>
              <a:ext cx="38689" cy="38689"/>
            </a:xfrm>
            <a:prstGeom prst="ellipse">
              <a:avLst/>
            </a:prstGeom>
            <a:solidFill>
              <a:srgbClr val="FFFFFF">
                <a:alpha val="61048"/>
              </a:srgbClr>
            </a:solidFill>
            <a:ln w="12700">
              <a:solidFill>
                <a:srgbClr val="FFFFFF">
                  <a:alpha val="61048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hape 15"/>
            <p:cNvSpPr/>
            <p:nvPr/>
          </p:nvSpPr>
          <p:spPr>
            <a:xfrm>
              <a:off x="9041450" y="3941547"/>
              <a:ext cx="62825" cy="62825"/>
            </a:xfrm>
            <a:prstGeom prst="ellipse">
              <a:avLst/>
            </a:prstGeom>
            <a:solidFill>
              <a:srgbClr val="FFFFFF">
                <a:alpha val="75013"/>
              </a:srgbClr>
            </a:solidFill>
            <a:ln w="12700">
              <a:solidFill>
                <a:srgbClr val="FFFFFF">
                  <a:alpha val="75013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Shape 17"/>
            <p:cNvSpPr/>
            <p:nvPr/>
          </p:nvSpPr>
          <p:spPr>
            <a:xfrm>
              <a:off x="5741472" y="3544015"/>
              <a:ext cx="25896" cy="25896"/>
            </a:xfrm>
            <a:prstGeom prst="ellipse">
              <a:avLst/>
            </a:prstGeom>
            <a:solidFill>
              <a:srgbClr val="FFFFFF">
                <a:alpha val="71370"/>
              </a:srgbClr>
            </a:solidFill>
            <a:ln w="12700">
              <a:solidFill>
                <a:srgbClr val="FFFFFF">
                  <a:alpha val="71370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hape 19"/>
            <p:cNvSpPr/>
            <p:nvPr/>
          </p:nvSpPr>
          <p:spPr>
            <a:xfrm>
              <a:off x="6160224" y="3603358"/>
              <a:ext cx="46064" cy="46064"/>
            </a:xfrm>
            <a:prstGeom prst="ellipse">
              <a:avLst/>
            </a:prstGeom>
            <a:solidFill>
              <a:srgbClr val="FFFFFF">
                <a:alpha val="22412"/>
              </a:srgbClr>
            </a:solidFill>
            <a:ln w="12700">
              <a:solidFill>
                <a:srgbClr val="FFFFFF">
                  <a:alpha val="22412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hape 30"/>
            <p:cNvSpPr/>
            <p:nvPr/>
          </p:nvSpPr>
          <p:spPr>
            <a:xfrm>
              <a:off x="466402" y="2929529"/>
              <a:ext cx="3474720" cy="140754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5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Shape 34"/>
            <p:cNvSpPr/>
            <p:nvPr/>
          </p:nvSpPr>
          <p:spPr>
            <a:xfrm>
              <a:off x="4108704" y="2929529"/>
              <a:ext cx="3474720" cy="140754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5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Shape 38"/>
            <p:cNvSpPr/>
            <p:nvPr/>
          </p:nvSpPr>
          <p:spPr>
            <a:xfrm>
              <a:off x="7751006" y="2929529"/>
              <a:ext cx="3474720" cy="140754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5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Shape 46"/>
            <p:cNvSpPr/>
            <p:nvPr/>
          </p:nvSpPr>
          <p:spPr>
            <a:xfrm>
              <a:off x="1749247" y="4460700"/>
              <a:ext cx="3474720" cy="140754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5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Shape 50"/>
            <p:cNvSpPr/>
            <p:nvPr/>
          </p:nvSpPr>
          <p:spPr>
            <a:xfrm>
              <a:off x="5846064" y="4460699"/>
              <a:ext cx="3474720" cy="140754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5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 32"/>
            <p:cNvSpPr/>
            <p:nvPr/>
          </p:nvSpPr>
          <p:spPr>
            <a:xfrm>
              <a:off x="612706" y="3073016"/>
              <a:ext cx="3182112" cy="42672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600" b="1">
                  <a:solidFill>
                    <a:srgbClr val="1D9DB7"/>
                  </a:solidFill>
                  <a:latin typeface="Arial"/>
                  <a:cs typeface="Arial"/>
                </a:rPr>
                <a:t>  Mailbox management</a:t>
              </a:r>
              <a:endParaRPr lang="en-US" sz="1600">
                <a:solidFill>
                  <a:srgbClr val="1D9D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33"/>
            <p:cNvSpPr/>
            <p:nvPr/>
          </p:nvSpPr>
          <p:spPr>
            <a:xfrm>
              <a:off x="612706" y="3421293"/>
              <a:ext cx="3182112" cy="85229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Configure mailbox settings, aliases, out-of-office, and mailbox permissions for users.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 36"/>
            <p:cNvSpPr/>
            <p:nvPr/>
          </p:nvSpPr>
          <p:spPr>
            <a:xfrm>
              <a:off x="4255008" y="3073016"/>
              <a:ext cx="3182112" cy="42672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600" b="1">
                  <a:solidFill>
                    <a:srgbClr val="1D9DB7"/>
                  </a:solidFill>
                  <a:latin typeface="Arial"/>
                  <a:cs typeface="Arial"/>
                </a:rPr>
                <a:t> Shared mailboxes</a:t>
              </a:r>
              <a:endParaRPr lang="en-US" sz="1600">
                <a:solidFill>
                  <a:srgbClr val="1D9D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37"/>
            <p:cNvSpPr/>
            <p:nvPr/>
          </p:nvSpPr>
          <p:spPr>
            <a:xfrm>
              <a:off x="4255008" y="3421293"/>
              <a:ext cx="3182112" cy="85229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Create, modify, and assign shared mailboxes for departments and teams.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 40"/>
            <p:cNvSpPr/>
            <p:nvPr/>
          </p:nvSpPr>
          <p:spPr>
            <a:xfrm>
              <a:off x="7897310" y="3073016"/>
              <a:ext cx="3182112" cy="42672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600" b="1">
                  <a:solidFill>
                    <a:srgbClr val="1D9DB7"/>
                  </a:solidFill>
                  <a:latin typeface="Arial"/>
                  <a:cs typeface="Arial"/>
                </a:rPr>
                <a:t>  Distribution groups</a:t>
              </a:r>
              <a:endParaRPr lang="en-US" sz="1600">
                <a:solidFill>
                  <a:srgbClr val="1D9D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 41"/>
            <p:cNvSpPr/>
            <p:nvPr/>
          </p:nvSpPr>
          <p:spPr>
            <a:xfrm>
              <a:off x="7897310" y="3421293"/>
              <a:ext cx="3182112" cy="85229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Add/remove users from distribution lists and mail-enabled security groups.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 48"/>
            <p:cNvSpPr/>
            <p:nvPr/>
          </p:nvSpPr>
          <p:spPr>
            <a:xfrm>
              <a:off x="1800355" y="4510535"/>
              <a:ext cx="3182112" cy="42672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600" b="1" dirty="0">
                  <a:solidFill>
                    <a:srgbClr val="1D9DB7"/>
                  </a:solidFill>
                  <a:latin typeface="Arial"/>
                  <a:cs typeface="Arial"/>
                </a:rPr>
                <a:t>  Delegate access</a:t>
              </a:r>
              <a:endParaRPr lang="en-US" sz="1600" dirty="0">
                <a:solidFill>
                  <a:srgbClr val="1D9D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 49"/>
            <p:cNvSpPr/>
            <p:nvPr/>
          </p:nvSpPr>
          <p:spPr>
            <a:xfrm>
              <a:off x="1895551" y="5015959"/>
              <a:ext cx="3182112" cy="751649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00" dirty="0">
                  <a:solidFill>
                    <a:srgbClr val="E8E8F0"/>
                  </a:solidFill>
                  <a:latin typeface="Arial"/>
                  <a:cs typeface="Arial"/>
                </a:rPr>
                <a:t>Grant Send As, Send on Behalf, or Full Access delegation between mailboxes.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52"/>
            <p:cNvSpPr/>
            <p:nvPr/>
          </p:nvSpPr>
          <p:spPr>
            <a:xfrm>
              <a:off x="5891131" y="4546746"/>
              <a:ext cx="3182112" cy="42672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600" b="1" dirty="0">
                  <a:solidFill>
                    <a:srgbClr val="1D9DB7"/>
                  </a:solidFill>
                  <a:latin typeface="Arial"/>
                  <a:cs typeface="Arial"/>
                </a:rPr>
                <a:t>  Mailbox archiving</a:t>
              </a:r>
              <a:endParaRPr lang="en-US" sz="1600" dirty="0">
                <a:solidFill>
                  <a:srgbClr val="1D9D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 53"/>
            <p:cNvSpPr/>
            <p:nvPr/>
          </p:nvSpPr>
          <p:spPr>
            <a:xfrm>
              <a:off x="6014902" y="4914611"/>
              <a:ext cx="3182112" cy="751649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300" dirty="0">
                  <a:solidFill>
                    <a:srgbClr val="E8E8F0"/>
                  </a:solidFill>
                  <a:latin typeface="Arial"/>
                  <a:cs typeface="Arial"/>
                </a:rPr>
                <a:t>Enable and configure Exchange Online archive mailboxes for </a:t>
              </a:r>
              <a:r>
                <a:rPr lang="en-US" sz="1400" dirty="0">
                  <a:solidFill>
                    <a:srgbClr val="E8E8F0"/>
                  </a:solidFill>
                  <a:latin typeface="Arial"/>
                  <a:cs typeface="Arial"/>
                </a:rPr>
                <a:t>compliance.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7" name="Text 45"/>
            <p:cNvSpPr/>
            <p:nvPr/>
          </p:nvSpPr>
          <p:spPr>
            <a:xfrm>
              <a:off x="612706" y="5040471"/>
              <a:ext cx="3182112" cy="751649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94BB669-EB57-FF10-C787-F581BAE2E2B6}"/>
              </a:ext>
            </a:extLst>
          </p:cNvPr>
          <p:cNvGrpSpPr/>
          <p:nvPr/>
        </p:nvGrpSpPr>
        <p:grpSpPr>
          <a:xfrm>
            <a:off x="1473007" y="2797481"/>
            <a:ext cx="9246366" cy="3025286"/>
            <a:chOff x="1300479" y="2797481"/>
            <a:chExt cx="9246366" cy="3025286"/>
          </a:xfrm>
        </p:grpSpPr>
        <p:sp>
          <p:nvSpPr>
            <p:cNvPr id="2" name="Shape 0"/>
            <p:cNvSpPr/>
            <p:nvPr/>
          </p:nvSpPr>
          <p:spPr>
            <a:xfrm>
              <a:off x="9476912" y="3294899"/>
              <a:ext cx="53719" cy="53719"/>
            </a:xfrm>
            <a:prstGeom prst="ellipse">
              <a:avLst/>
            </a:prstGeom>
            <a:solidFill>
              <a:srgbClr val="FFFFFF">
                <a:alpha val="33830"/>
              </a:srgbClr>
            </a:solidFill>
            <a:ln w="12700">
              <a:solidFill>
                <a:srgbClr val="FFFFFF">
                  <a:alpha val="33830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hape 30"/>
            <p:cNvSpPr/>
            <p:nvPr/>
          </p:nvSpPr>
          <p:spPr>
            <a:xfrm>
              <a:off x="1300479" y="3221901"/>
              <a:ext cx="2560320" cy="2600866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Shape 31"/>
            <p:cNvSpPr/>
            <p:nvPr/>
          </p:nvSpPr>
          <p:spPr>
            <a:xfrm>
              <a:off x="2153919" y="2797483"/>
              <a:ext cx="853440" cy="853440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txBody>
            <a:bodyPr lIns="91440" tIns="45720" rIns="91440" bIns="4572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 lang="en-US" b="1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 34"/>
            <p:cNvSpPr/>
            <p:nvPr/>
          </p:nvSpPr>
          <p:spPr>
            <a:xfrm>
              <a:off x="1422399" y="4457780"/>
              <a:ext cx="2316480" cy="984274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/>
            <a:lstStyle/>
            <a:p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Create AD/Entra user account with UPN, display name, and department attributes.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Shape 36"/>
            <p:cNvSpPr/>
            <p:nvPr/>
          </p:nvSpPr>
          <p:spPr>
            <a:xfrm>
              <a:off x="4686634" y="3221901"/>
              <a:ext cx="2560320" cy="260086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 39"/>
            <p:cNvSpPr/>
            <p:nvPr/>
          </p:nvSpPr>
          <p:spPr>
            <a:xfrm>
              <a:off x="4808554" y="4017258"/>
              <a:ext cx="2316480" cy="67056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/>
            <a:lstStyle/>
            <a:p>
              <a:r>
                <a:rPr lang="en-US" b="1">
                  <a:solidFill>
                    <a:schemeClr val="accent1"/>
                  </a:solidFill>
                  <a:latin typeface="Arial"/>
                  <a:ea typeface="Arial Black" pitchFamily="34" charset="-122"/>
                  <a:cs typeface="Arial"/>
                </a:rPr>
                <a:t>License</a:t>
              </a:r>
              <a:endParaRPr lang="en-US">
                <a:solidFill>
                  <a:schemeClr val="accent1"/>
                </a:solidFill>
                <a:latin typeface="Arial"/>
                <a:cs typeface="Arial"/>
              </a:endParaRPr>
            </a:p>
            <a:p>
              <a:r>
                <a:rPr lang="en-US" b="1">
                  <a:solidFill>
                    <a:schemeClr val="accent1"/>
                  </a:solidFill>
                  <a:latin typeface="Arial"/>
                  <a:cs typeface="Arial"/>
                </a:rPr>
                <a:t>assignment</a:t>
              </a:r>
              <a:endParaRPr lang="en-US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  <p:sp>
          <p:nvSpPr>
            <p:cNvPr id="42" name="Text 40"/>
            <p:cNvSpPr/>
            <p:nvPr/>
          </p:nvSpPr>
          <p:spPr>
            <a:xfrm>
              <a:off x="4808554" y="4687818"/>
              <a:ext cx="2316480" cy="984274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/>
            <a:lstStyle/>
            <a:p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Assign M365 licenses appropriate to the user's role and requirements.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Shape 42"/>
            <p:cNvSpPr/>
            <p:nvPr/>
          </p:nvSpPr>
          <p:spPr>
            <a:xfrm>
              <a:off x="7986525" y="3221901"/>
              <a:ext cx="2560320" cy="2600866"/>
            </a:xfrm>
            <a:prstGeom prst="rect">
              <a:avLst/>
            </a:prstGeom>
            <a:noFill/>
            <a:ln w="12700">
              <a:solidFill>
                <a:schemeClr val="accent5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45"/>
            <p:cNvSpPr/>
            <p:nvPr/>
          </p:nvSpPr>
          <p:spPr>
            <a:xfrm>
              <a:off x="8108445" y="4017258"/>
              <a:ext cx="2316480" cy="67056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/>
            <a:lstStyle/>
            <a:p>
              <a:r>
                <a:rPr lang="en-US" b="1">
                  <a:solidFill>
                    <a:schemeClr val="accent5"/>
                  </a:solidFill>
                  <a:latin typeface="Arial"/>
                  <a:ea typeface="Arial Black" pitchFamily="34" charset="-122"/>
                  <a:cs typeface="Arial"/>
                </a:rPr>
                <a:t>Host pool</a:t>
              </a:r>
              <a:endParaRPr lang="en-US">
                <a:solidFill>
                  <a:schemeClr val="accent5"/>
                </a:solidFill>
                <a:latin typeface="Arial"/>
                <a:cs typeface="Arial"/>
              </a:endParaRPr>
            </a:p>
            <a:p>
              <a:r>
                <a:rPr lang="en-US" b="1">
                  <a:solidFill>
                    <a:schemeClr val="accent5"/>
                  </a:solidFill>
                  <a:latin typeface="Arial"/>
                  <a:cs typeface="Arial"/>
                </a:rPr>
                <a:t>assignment</a:t>
              </a:r>
              <a:endParaRPr lang="en-US">
                <a:solidFill>
                  <a:schemeClr val="accent5"/>
                </a:solidFill>
                <a:latin typeface="Arial"/>
                <a:cs typeface="Arial"/>
              </a:endParaRPr>
            </a:p>
          </p:txBody>
        </p:sp>
        <p:sp>
          <p:nvSpPr>
            <p:cNvPr id="48" name="Text 46"/>
            <p:cNvSpPr/>
            <p:nvPr/>
          </p:nvSpPr>
          <p:spPr>
            <a:xfrm>
              <a:off x="8108445" y="4687818"/>
              <a:ext cx="2316480" cy="984274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/>
            <a:lstStyle/>
            <a:p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Add user to the appropriate AVD host pool and application group for desktop access.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Shape 31">
              <a:extLst>
                <a:ext uri="{FF2B5EF4-FFF2-40B4-BE49-F238E27FC236}">
                  <a16:creationId xmlns:a16="http://schemas.microsoft.com/office/drawing/2014/main" id="{C33F0FD9-07FF-BA1E-9AE3-801BCEC8435F}"/>
                </a:ext>
              </a:extLst>
            </p:cNvPr>
            <p:cNvSpPr/>
            <p:nvPr/>
          </p:nvSpPr>
          <p:spPr>
            <a:xfrm>
              <a:off x="5539787" y="2797482"/>
              <a:ext cx="853440" cy="853440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txBody>
            <a:bodyPr lIns="91440" tIns="45720" rIns="91440" bIns="45720" anchor="ctr"/>
            <a:lstStyle/>
            <a:p>
              <a:pPr algn="ctr"/>
              <a:r>
                <a:rPr lang="en-US" sz="2400" b="1">
                  <a:solidFill>
                    <a:schemeClr val="tx2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5" name="Shape 31">
              <a:extLst>
                <a:ext uri="{FF2B5EF4-FFF2-40B4-BE49-F238E27FC236}">
                  <a16:creationId xmlns:a16="http://schemas.microsoft.com/office/drawing/2014/main" id="{A1C23DF0-4BAE-4EF4-DD51-BF8BD0E0A1A8}"/>
                </a:ext>
              </a:extLst>
            </p:cNvPr>
            <p:cNvSpPr/>
            <p:nvPr/>
          </p:nvSpPr>
          <p:spPr>
            <a:xfrm>
              <a:off x="8839390" y="2797481"/>
              <a:ext cx="853440" cy="853440"/>
            </a:xfrm>
            <a:prstGeom prst="ellipse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txBody>
            <a:bodyPr lIns="91440" tIns="45720" rIns="91440" bIns="4572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" name="Shape 5"/>
            <p:cNvSpPr/>
            <p:nvPr/>
          </p:nvSpPr>
          <p:spPr>
            <a:xfrm>
              <a:off x="2560071" y="4712036"/>
              <a:ext cx="38817" cy="38817"/>
            </a:xfrm>
            <a:prstGeom prst="ellipse">
              <a:avLst/>
            </a:prstGeom>
            <a:solidFill>
              <a:srgbClr val="FFFFFF">
                <a:alpha val="29616"/>
              </a:srgbClr>
            </a:solidFill>
            <a:ln w="12700">
              <a:solidFill>
                <a:srgbClr val="FFFFFF">
                  <a:alpha val="29616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33"/>
            <p:cNvSpPr/>
            <p:nvPr/>
          </p:nvSpPr>
          <p:spPr>
            <a:xfrm>
              <a:off x="1400833" y="4017258"/>
              <a:ext cx="2316480" cy="67056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/>
            <a:lstStyle/>
            <a:p>
              <a:r>
                <a:rPr lang="en-US" b="1">
                  <a:solidFill>
                    <a:schemeClr val="accent3"/>
                  </a:solidFill>
                  <a:latin typeface="Arial"/>
                  <a:cs typeface="Arial"/>
                </a:rPr>
                <a:t>Identity creation</a:t>
              </a:r>
              <a:endParaRPr lang="en-US">
                <a:solidFill>
                  <a:schemeClr val="accent3"/>
                </a:solidFill>
                <a:latin typeface="Arial"/>
                <a:cs typeface="Arial"/>
              </a:endParaRPr>
            </a:p>
          </p:txBody>
        </p:sp>
        <p:sp>
          <p:nvSpPr>
            <p:cNvPr id="37" name="Text 35"/>
            <p:cNvSpPr/>
            <p:nvPr/>
          </p:nvSpPr>
          <p:spPr>
            <a:xfrm>
              <a:off x="4158985" y="4311993"/>
              <a:ext cx="304800" cy="67056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pPr algn="ctr"/>
              <a:r>
                <a:rPr lang="en-US" sz="1850">
                  <a:solidFill>
                    <a:schemeClr val="accent3"/>
                  </a:solidFill>
                  <a:latin typeface="Arial"/>
                  <a:cs typeface="Arial"/>
                </a:rPr>
                <a:t>▶</a:t>
              </a:r>
            </a:p>
          </p:txBody>
        </p:sp>
        <p:sp>
          <p:nvSpPr>
            <p:cNvPr id="43" name="Text 41"/>
            <p:cNvSpPr/>
            <p:nvPr/>
          </p:nvSpPr>
          <p:spPr>
            <a:xfrm>
              <a:off x="7466065" y="4311993"/>
              <a:ext cx="304800" cy="67056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pPr algn="ctr"/>
              <a:r>
                <a:rPr lang="en-US" sz="1850">
                  <a:solidFill>
                    <a:schemeClr val="accent1"/>
                  </a:solidFill>
                  <a:latin typeface="Arial"/>
                  <a:cs typeface="Arial"/>
                </a:rPr>
                <a:t>▶</a:t>
              </a:r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E2E948-9C32-9120-CCA6-E35E09CAA2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982" y="151148"/>
            <a:ext cx="10742612" cy="321831"/>
          </a:xfrm>
        </p:spPr>
        <p:txBody>
          <a:bodyPr lIns="91440" tIns="45720" rIns="91440" bIns="45720" anchor="ctr"/>
          <a:lstStyle/>
          <a:p>
            <a:r>
              <a:rPr lang="en-US">
                <a:solidFill>
                  <a:srgbClr val="FFFFFF"/>
                </a:solidFill>
                <a:latin typeface="Arial"/>
                <a:ea typeface="Verdana"/>
                <a:cs typeface="Arial"/>
              </a:rPr>
              <a:t>USER CREATION—BUILDING YOUR REBEL SQUADRON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D9A02E6F-7DD3-F6BF-4529-E2FF00CC4139}"/>
              </a:ext>
            </a:extLst>
          </p:cNvPr>
          <p:cNvSpPr txBox="1">
            <a:spLocks/>
          </p:cNvSpPr>
          <p:nvPr/>
        </p:nvSpPr>
        <p:spPr>
          <a:xfrm>
            <a:off x="405027" y="891367"/>
            <a:ext cx="11208874" cy="165252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dirty="0">
                <a:solidFill>
                  <a:srgbClr val="CCFF4E"/>
                </a:solidFill>
                <a:latin typeface="Arial"/>
                <a:cs typeface="Arial"/>
              </a:rPr>
              <a:t>Provision new users from Nerdio in one guided workflow, including account creation, host pool assignment, Azure Files access, and permissions</a:t>
            </a:r>
            <a:endParaRPr lang="en-US" dirty="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0"/>
          <p:cNvSpPr/>
          <p:nvPr/>
        </p:nvSpPr>
        <p:spPr>
          <a:xfrm>
            <a:off x="1472817" y="4924243"/>
            <a:ext cx="4501551" cy="1081179"/>
          </a:xfrm>
          <a:prstGeom prst="rect">
            <a:avLst/>
          </a:prstGeom>
          <a:solidFill>
            <a:srgbClr val="1A1A4E"/>
          </a:solidFill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43"/>
          <p:cNvSpPr/>
          <p:nvPr/>
        </p:nvSpPr>
        <p:spPr>
          <a:xfrm>
            <a:off x="1655697" y="5109713"/>
            <a:ext cx="4250810" cy="102194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Understand and update which groups are assigned to which AVD host pools and app groups.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652732" y="2623868"/>
            <a:ext cx="11094720" cy="7924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>
                <a:solidFill>
                  <a:srgbClr val="E8E8F0"/>
                </a:solidFill>
                <a:latin typeface="Arial"/>
                <a:cs typeface="Arial"/>
              </a:rPr>
              <a:t>Dynamic groups use rule-based membership—e.g. 'all users in Department=Finance'—eliminating manual group management. </a:t>
            </a:r>
            <a:r>
              <a:rPr lang="en-US" err="1">
                <a:solidFill>
                  <a:srgbClr val="E8E8F0"/>
                </a:solidFill>
                <a:latin typeface="Arial"/>
                <a:cs typeface="Arial"/>
              </a:rPr>
              <a:t>Nerdio</a:t>
            </a:r>
            <a:r>
              <a:rPr lang="en-US">
                <a:solidFill>
                  <a:srgbClr val="E8E8F0"/>
                </a:solidFill>
                <a:latin typeface="Arial"/>
                <a:cs typeface="Arial"/>
              </a:rPr>
              <a:t> surfaces these so help desk teams can understand and adjust membership rules without Azure Portal access.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1655697" y="4959900"/>
            <a:ext cx="4301131" cy="41234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600" b="1">
                <a:solidFill>
                  <a:srgbClr val="F9AD26"/>
                </a:solidFill>
                <a:latin typeface="Arial"/>
                <a:cs typeface="Arial"/>
              </a:rPr>
              <a:t>  Host pool assignments</a:t>
            </a:r>
            <a:endParaRPr lang="en-US" sz="1600">
              <a:solidFill>
                <a:srgbClr val="F9A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1472817" y="3703319"/>
            <a:ext cx="4501551" cy="1073990"/>
          </a:xfrm>
          <a:prstGeom prst="rect">
            <a:avLst/>
          </a:prstGeom>
          <a:solidFill>
            <a:srgbClr val="1A1A4E"/>
          </a:solidFill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36"/>
          <p:cNvSpPr/>
          <p:nvPr/>
        </p:nvSpPr>
        <p:spPr>
          <a:xfrm>
            <a:off x="6120729" y="3703319"/>
            <a:ext cx="4501551" cy="1073990"/>
          </a:xfrm>
          <a:prstGeom prst="rect">
            <a:avLst/>
          </a:prstGeom>
          <a:solidFill>
            <a:srgbClr val="1A1A4E"/>
          </a:solidFill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44"/>
          <p:cNvSpPr/>
          <p:nvPr/>
        </p:nvSpPr>
        <p:spPr>
          <a:xfrm>
            <a:off x="6120729" y="4924243"/>
            <a:ext cx="4501551" cy="1081179"/>
          </a:xfrm>
          <a:prstGeom prst="rect">
            <a:avLst/>
          </a:prstGeom>
          <a:solidFill>
            <a:srgbClr val="1A1A4E"/>
          </a:solidFill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386172" y="4367914"/>
            <a:ext cx="56380" cy="56380"/>
          </a:xfrm>
          <a:prstGeom prst="ellipse">
            <a:avLst/>
          </a:prstGeom>
          <a:solidFill>
            <a:srgbClr val="FFFFFF">
              <a:alpha val="61047"/>
            </a:srgbClr>
          </a:solidFill>
          <a:ln w="12700">
            <a:solidFill>
              <a:srgbClr val="FFFFFF">
                <a:alpha val="61047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638610" y="5678612"/>
            <a:ext cx="60276" cy="60276"/>
          </a:xfrm>
          <a:prstGeom prst="ellipse">
            <a:avLst/>
          </a:prstGeom>
          <a:solidFill>
            <a:srgbClr val="FFFFFF">
              <a:alpha val="76903"/>
            </a:srgbClr>
          </a:solidFill>
          <a:ln w="12700">
            <a:solidFill>
              <a:srgbClr val="FFFFFF">
                <a:alpha val="76903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3382545" y="5470252"/>
            <a:ext cx="50133" cy="50133"/>
          </a:xfrm>
          <a:prstGeom prst="ellipse">
            <a:avLst/>
          </a:prstGeom>
          <a:solidFill>
            <a:srgbClr val="FFFFFF">
              <a:alpha val="44047"/>
            </a:srgbClr>
          </a:solidFill>
          <a:ln w="12700">
            <a:solidFill>
              <a:srgbClr val="FFFFFF">
                <a:alpha val="44047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1655697" y="3731787"/>
            <a:ext cx="4301131" cy="41234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600" b="1">
                <a:solidFill>
                  <a:srgbClr val="F9AD26"/>
                </a:solidFill>
                <a:latin typeface="Arial"/>
                <a:cs typeface="Arial"/>
              </a:rPr>
              <a:t>  View group rules</a:t>
            </a:r>
            <a:endParaRPr lang="en-US" sz="1600">
              <a:solidFill>
                <a:srgbClr val="F9AD26"/>
              </a:solidFill>
              <a:latin typeface="Arial"/>
              <a:cs typeface="Arial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1655697" y="3903165"/>
            <a:ext cx="4099848" cy="1036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See the current dynamic membership rule syntax for any Azure AD group in plain language.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6303609" y="3731787"/>
            <a:ext cx="4301131" cy="41234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600" b="1">
                <a:solidFill>
                  <a:srgbClr val="F9AD26"/>
                </a:solidFill>
                <a:latin typeface="Arial"/>
                <a:cs typeface="Arial"/>
              </a:rPr>
              <a:t>  Edit membership rules</a:t>
            </a:r>
            <a:endParaRPr lang="en-US" sz="1600">
              <a:solidFill>
                <a:srgbClr val="F9AD26"/>
              </a:solidFill>
              <a:latin typeface="Arial"/>
              <a:cs typeface="Arial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6303609" y="3903165"/>
            <a:ext cx="4107037" cy="1036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Modify rule expressions to add/remove departments, job titles, locations, or custom attributes.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46"/>
          <p:cNvSpPr/>
          <p:nvPr/>
        </p:nvSpPr>
        <p:spPr>
          <a:xfrm>
            <a:off x="6303609" y="4959900"/>
            <a:ext cx="4301131" cy="41234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600" b="1">
                <a:solidFill>
                  <a:srgbClr val="F9AD26"/>
                </a:solidFill>
                <a:latin typeface="Arial"/>
                <a:cs typeface="Arial"/>
              </a:rPr>
              <a:t>  Sync &amp; verify</a:t>
            </a:r>
            <a:endParaRPr lang="en-US" sz="1600">
              <a:solidFill>
                <a:srgbClr val="F9A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47"/>
          <p:cNvSpPr/>
          <p:nvPr/>
        </p:nvSpPr>
        <p:spPr>
          <a:xfrm>
            <a:off x="6303609" y="5131279"/>
            <a:ext cx="4107037" cy="1036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Trigger group membership recalculation and verify target users appear correctly post-change.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9C21CD9-0F59-DE3A-6BBD-885018CCC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solidFill>
                  <a:srgbClr val="FFFFFF"/>
                </a:solidFill>
                <a:latin typeface="Arial"/>
                <a:ea typeface="Verdana"/>
                <a:cs typeface="Arial"/>
              </a:rPr>
              <a:t>DYNAMIC GROUP EDITING—ASSEMBLING THE REBEL ALLIANCE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5ED5226D-6DBE-1550-653D-5B19D49AA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442" y="740404"/>
            <a:ext cx="11345460" cy="1458425"/>
          </a:xfrm>
        </p:spPr>
        <p:txBody>
          <a:bodyPr lIns="91440" tIns="45720" rIns="91440" bIns="45720" anchor="t"/>
          <a:lstStyle/>
          <a:p>
            <a:pPr marL="0" indent="0"/>
            <a:r>
              <a:rPr lang="en-US">
                <a:solidFill>
                  <a:srgbClr val="CCFF4E"/>
                </a:solidFill>
                <a:latin typeface="Arial"/>
                <a:cs typeface="Arial"/>
              </a:rPr>
              <a:t>Dynamic groups define user access. </a:t>
            </a:r>
            <a:r>
              <a:rPr lang="en-US" err="1">
                <a:solidFill>
                  <a:srgbClr val="CCFF4E"/>
                </a:solidFill>
                <a:latin typeface="Arial"/>
                <a:cs typeface="Arial"/>
              </a:rPr>
              <a:t>Nerdio</a:t>
            </a:r>
            <a:r>
              <a:rPr lang="en-US">
                <a:solidFill>
                  <a:srgbClr val="CCFF4E"/>
                </a:solidFill>
                <a:latin typeface="Arial"/>
                <a:cs typeface="Arial"/>
              </a:rPr>
              <a:t> lets technicians view and update them without using the Azure Portal.</a:t>
            </a:r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3157777" y="5919275"/>
            <a:ext cx="64620" cy="64620"/>
          </a:xfrm>
          <a:prstGeom prst="ellipse">
            <a:avLst/>
          </a:prstGeom>
          <a:solidFill>
            <a:srgbClr val="FFFFFF">
              <a:alpha val="40529"/>
            </a:srgbClr>
          </a:solidFill>
          <a:ln w="12700">
            <a:solidFill>
              <a:srgbClr val="FFFFFF">
                <a:alpha val="40529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701507" y="5956330"/>
            <a:ext cx="26631" cy="26631"/>
          </a:xfrm>
          <a:prstGeom prst="ellipse">
            <a:avLst/>
          </a:prstGeom>
          <a:solidFill>
            <a:srgbClr val="FFFFFF">
              <a:alpha val="24740"/>
            </a:srgbClr>
          </a:solidFill>
          <a:ln w="12700">
            <a:solidFill>
              <a:srgbClr val="FFFFFF">
                <a:alpha val="24740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710970" y="3345884"/>
            <a:ext cx="42103" cy="42103"/>
          </a:xfrm>
          <a:prstGeom prst="ellipse">
            <a:avLst/>
          </a:prstGeom>
          <a:solidFill>
            <a:srgbClr val="FFFFFF">
              <a:alpha val="55222"/>
            </a:srgbClr>
          </a:solidFill>
          <a:ln w="12700">
            <a:solidFill>
              <a:srgbClr val="FFFFFF">
                <a:alpha val="55222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075852" y="4774261"/>
            <a:ext cx="69891" cy="69891"/>
          </a:xfrm>
          <a:prstGeom prst="ellipse">
            <a:avLst/>
          </a:prstGeom>
          <a:solidFill>
            <a:srgbClr val="FFFFFF">
              <a:alpha val="67219"/>
            </a:srgbClr>
          </a:solidFill>
          <a:ln w="12700">
            <a:solidFill>
              <a:srgbClr val="FFFFFF">
                <a:alpha val="67219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4848193" y="3533311"/>
            <a:ext cx="27911" cy="27911"/>
          </a:xfrm>
          <a:prstGeom prst="ellipse">
            <a:avLst/>
          </a:prstGeom>
          <a:solidFill>
            <a:srgbClr val="FFFFFF">
              <a:alpha val="43330"/>
            </a:srgbClr>
          </a:solidFill>
          <a:ln w="12700">
            <a:solidFill>
              <a:srgbClr val="FFFFFF">
                <a:alpha val="43330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581420" y="2893586"/>
            <a:ext cx="5486400" cy="1457865"/>
          </a:xfrm>
          <a:prstGeom prst="rect">
            <a:avLst/>
          </a:prstGeom>
          <a:solidFill>
            <a:srgbClr val="1A1A4E"/>
          </a:solidFill>
          <a:ln w="12700">
            <a:solidFill>
              <a:schemeClr val="accent3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764300" y="3182859"/>
            <a:ext cx="5120640" cy="1219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Factory reset the device—removes ALL data, apps, and configuration. Used for lost/stolen devices or employee departures requiring complete data sanitization.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37" name="Shape 35"/>
          <p:cNvSpPr/>
          <p:nvPr/>
        </p:nvSpPr>
        <p:spPr>
          <a:xfrm>
            <a:off x="6278880" y="2893587"/>
            <a:ext cx="5486400" cy="1457865"/>
          </a:xfrm>
          <a:prstGeom prst="rect">
            <a:avLst/>
          </a:prstGeom>
          <a:solidFill>
            <a:srgbClr val="1A1A4E"/>
          </a:solidFill>
          <a:ln w="12700">
            <a:solidFill>
              <a:schemeClr val="accent2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6461760" y="3182860"/>
            <a:ext cx="5120640" cy="1219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Remove corporate data and apps while preserving personal data. Ideal for BYOD offboarding—removes M365 apps, email profiles, and MDM enrollment.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42" name="Shape 40"/>
          <p:cNvSpPr/>
          <p:nvPr/>
        </p:nvSpPr>
        <p:spPr>
          <a:xfrm>
            <a:off x="581420" y="4577175"/>
            <a:ext cx="5486400" cy="1457865"/>
          </a:xfrm>
          <a:prstGeom prst="rect">
            <a:avLst/>
          </a:prstGeom>
          <a:solidFill>
            <a:srgbClr val="1A1A4E"/>
          </a:solidFill>
          <a:ln w="12700">
            <a:solidFill>
              <a:schemeClr val="accent1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764300" y="4655963"/>
            <a:ext cx="5120640" cy="4876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CCFF4E"/>
                </a:solidFill>
                <a:latin typeface="Arial"/>
                <a:cs typeface="Arial"/>
              </a:rPr>
              <a:t>  Remote lock</a:t>
            </a:r>
            <a:endParaRPr lang="en-US">
              <a:solidFill>
                <a:srgbClr val="CCFF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764300" y="2972374"/>
            <a:ext cx="5120640" cy="4876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F9AD26"/>
                </a:solidFill>
                <a:latin typeface="Arial"/>
                <a:cs typeface="Arial"/>
              </a:rPr>
              <a:t>  Full device wipe</a:t>
            </a:r>
            <a:endParaRPr lang="en-US">
              <a:solidFill>
                <a:srgbClr val="F9A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44"/>
          <p:cNvSpPr/>
          <p:nvPr/>
        </p:nvSpPr>
        <p:spPr>
          <a:xfrm>
            <a:off x="764300" y="4866448"/>
            <a:ext cx="5120640" cy="1219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Lock the device immediately—prevents access until unlocked. Essential when a device is suspected lost or the user account is compromised.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47" name="Shape 45"/>
          <p:cNvSpPr/>
          <p:nvPr/>
        </p:nvSpPr>
        <p:spPr>
          <a:xfrm>
            <a:off x="6278880" y="4577175"/>
            <a:ext cx="5486400" cy="1457865"/>
          </a:xfrm>
          <a:prstGeom prst="rect">
            <a:avLst/>
          </a:prstGeom>
          <a:solidFill>
            <a:srgbClr val="1A1A4E"/>
          </a:solidFill>
          <a:ln w="12700">
            <a:solidFill>
              <a:schemeClr val="accent5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6461760" y="2972375"/>
            <a:ext cx="5120640" cy="4876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FFD700"/>
                </a:solidFill>
                <a:latin typeface="Arial"/>
                <a:cs typeface="Arial"/>
              </a:rPr>
              <a:t> </a:t>
            </a:r>
            <a:r>
              <a:rPr lang="en-US" b="1">
                <a:solidFill>
                  <a:schemeClr val="accent2"/>
                </a:solidFill>
                <a:latin typeface="Arial"/>
                <a:cs typeface="Arial"/>
              </a:rPr>
              <a:t> Retire (selective wipe)</a:t>
            </a:r>
            <a:endParaRPr lang="en-US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49" name="Text 47"/>
          <p:cNvSpPr/>
          <p:nvPr/>
        </p:nvSpPr>
        <p:spPr>
          <a:xfrm>
            <a:off x="6461760" y="4655963"/>
            <a:ext cx="5120640" cy="4876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1D9DB7"/>
                </a:solidFill>
                <a:latin typeface="Arial"/>
                <a:cs typeface="Arial"/>
              </a:rPr>
              <a:t>  Sync &amp; compliance check</a:t>
            </a:r>
            <a:endParaRPr lang="en-US">
              <a:solidFill>
                <a:srgbClr val="1D9DB7"/>
              </a:solidFill>
              <a:latin typeface="Arial"/>
              <a:cs typeface="Arial"/>
            </a:endParaRPr>
          </a:p>
        </p:txBody>
      </p:sp>
      <p:sp>
        <p:nvSpPr>
          <p:cNvPr id="51" name="Text 49"/>
          <p:cNvSpPr/>
          <p:nvPr/>
        </p:nvSpPr>
        <p:spPr>
          <a:xfrm>
            <a:off x="6461760" y="4866448"/>
            <a:ext cx="5120640" cy="1219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Force the device to check in with Intune and re-evaluate its compliance state—useful for policy enforcement and resolving conditional access blocks.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DB2DED2-DA7C-72BA-1490-B2D0948558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solidFill>
                  <a:srgbClr val="FFFFFF"/>
                </a:solidFill>
                <a:latin typeface="Arial"/>
                <a:ea typeface="Verdana"/>
                <a:cs typeface="Arial"/>
              </a:rPr>
              <a:t>INTUNE DEVICE WIPE—FORCE-WIPING THE DEATH STAR</a:t>
            </a:r>
            <a:endParaRPr lang="en-US" b="0">
              <a:solidFill>
                <a:srgbClr val="FFFFFF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94982B7-BAFB-B229-B781-62C745C88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687" y="1020763"/>
            <a:ext cx="10396555" cy="1472803"/>
          </a:xfrm>
        </p:spPr>
        <p:txBody>
          <a:bodyPr lIns="91440" tIns="45720" rIns="91440" bIns="45720" anchor="t"/>
          <a:lstStyle/>
          <a:p>
            <a:pPr marL="0" indent="0"/>
            <a:r>
              <a:rPr lang="en-US">
                <a:latin typeface="Arial"/>
                <a:cs typeface="Arial"/>
              </a:rPr>
              <a:t>Run Intune actions, such as wipe, retire, and compliance checks, from the </a:t>
            </a:r>
            <a:r>
              <a:rPr lang="en-US" err="1">
                <a:latin typeface="Arial"/>
                <a:cs typeface="Arial"/>
              </a:rPr>
              <a:t>Nerdio</a:t>
            </a:r>
            <a:r>
              <a:rPr lang="en-US">
                <a:latin typeface="Arial"/>
                <a:cs typeface="Arial"/>
              </a:rPr>
              <a:t> portal without Intune admin access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3684331" y="4417783"/>
            <a:ext cx="33940" cy="33940"/>
          </a:xfrm>
          <a:prstGeom prst="ellipse">
            <a:avLst/>
          </a:prstGeom>
          <a:solidFill>
            <a:srgbClr val="FFFFFF">
              <a:alpha val="76620"/>
            </a:srgbClr>
          </a:solidFill>
          <a:ln w="12700">
            <a:solidFill>
              <a:srgbClr val="FFFFFF">
                <a:alpha val="76620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435290" y="4542108"/>
            <a:ext cx="35089" cy="35089"/>
          </a:xfrm>
          <a:prstGeom prst="ellipse">
            <a:avLst/>
          </a:prstGeom>
          <a:solidFill>
            <a:srgbClr val="FFFFFF">
              <a:alpha val="39398"/>
            </a:srgbClr>
          </a:solidFill>
          <a:ln w="12700">
            <a:solidFill>
              <a:srgbClr val="FFFFFF">
                <a:alpha val="39398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3188898" y="3715149"/>
            <a:ext cx="52503" cy="52503"/>
          </a:xfrm>
          <a:prstGeom prst="ellipse">
            <a:avLst/>
          </a:prstGeom>
          <a:solidFill>
            <a:srgbClr val="FFFFFF">
              <a:alpha val="41866"/>
            </a:srgbClr>
          </a:solidFill>
          <a:ln w="12700">
            <a:solidFill>
              <a:srgbClr val="FFFFFF">
                <a:alpha val="41866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79543" y="5465696"/>
            <a:ext cx="26389" cy="26389"/>
          </a:xfrm>
          <a:prstGeom prst="ellipse">
            <a:avLst/>
          </a:prstGeom>
          <a:solidFill>
            <a:srgbClr val="FFFFFF">
              <a:alpha val="23730"/>
            </a:srgbClr>
          </a:solidFill>
          <a:ln w="12700">
            <a:solidFill>
              <a:srgbClr val="FFFFFF">
                <a:alpha val="23730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463597" y="3394729"/>
            <a:ext cx="55595" cy="55595"/>
          </a:xfrm>
          <a:prstGeom prst="ellipse">
            <a:avLst/>
          </a:prstGeom>
          <a:solidFill>
            <a:srgbClr val="FFFFFF">
              <a:alpha val="45518"/>
            </a:srgbClr>
          </a:solidFill>
          <a:ln w="12700">
            <a:solidFill>
              <a:srgbClr val="FFFFFF">
                <a:alpha val="45518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887751" y="3600684"/>
            <a:ext cx="25619" cy="25619"/>
          </a:xfrm>
          <a:prstGeom prst="ellipse">
            <a:avLst/>
          </a:prstGeom>
          <a:solidFill>
            <a:srgbClr val="FFFFFF">
              <a:alpha val="70742"/>
            </a:srgbClr>
          </a:solidFill>
          <a:ln w="12700">
            <a:solidFill>
              <a:srgbClr val="FFFFFF">
                <a:alpha val="70742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1880269" y="3105503"/>
            <a:ext cx="56528" cy="56528"/>
          </a:xfrm>
          <a:prstGeom prst="ellipse">
            <a:avLst/>
          </a:prstGeom>
          <a:solidFill>
            <a:srgbClr val="FFFFFF">
              <a:alpha val="76251"/>
            </a:srgbClr>
          </a:solidFill>
          <a:ln w="12700">
            <a:solidFill>
              <a:srgbClr val="FFFFFF">
                <a:alpha val="76251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1676699" y="4726197"/>
            <a:ext cx="28096" cy="28096"/>
          </a:xfrm>
          <a:prstGeom prst="ellipse">
            <a:avLst/>
          </a:prstGeom>
          <a:solidFill>
            <a:srgbClr val="FFFFFF">
              <a:alpha val="27425"/>
            </a:srgbClr>
          </a:solidFill>
          <a:ln w="12700">
            <a:solidFill>
              <a:srgbClr val="FFFFFF">
                <a:alpha val="27425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4441133" y="3260031"/>
            <a:ext cx="46208" cy="46208"/>
          </a:xfrm>
          <a:prstGeom prst="ellipse">
            <a:avLst/>
          </a:prstGeom>
          <a:solidFill>
            <a:srgbClr val="FFFFFF">
              <a:alpha val="22611"/>
            </a:srgbClr>
          </a:solidFill>
          <a:ln w="12700">
            <a:solidFill>
              <a:srgbClr val="FFFFFF">
                <a:alpha val="22611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2749613" y="4954028"/>
            <a:ext cx="42984" cy="42984"/>
          </a:xfrm>
          <a:prstGeom prst="ellipse">
            <a:avLst/>
          </a:prstGeom>
          <a:solidFill>
            <a:srgbClr val="FFFFFF">
              <a:alpha val="70852"/>
            </a:srgbClr>
          </a:solidFill>
          <a:ln w="12700">
            <a:solidFill>
              <a:srgbClr val="FFFFFF">
                <a:alpha val="70852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4497970" y="3621295"/>
            <a:ext cx="49660" cy="49660"/>
          </a:xfrm>
          <a:prstGeom prst="ellipse">
            <a:avLst/>
          </a:prstGeom>
          <a:solidFill>
            <a:srgbClr val="FFFFFF">
              <a:alpha val="66923"/>
            </a:srgbClr>
          </a:solidFill>
          <a:ln w="12700">
            <a:solidFill>
              <a:srgbClr val="FFFFFF">
                <a:alpha val="66923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2507438" y="4667488"/>
            <a:ext cx="29161" cy="29161"/>
          </a:xfrm>
          <a:prstGeom prst="ellipse">
            <a:avLst/>
          </a:prstGeom>
          <a:solidFill>
            <a:srgbClr val="FFFFFF">
              <a:alpha val="63084"/>
            </a:srgbClr>
          </a:solidFill>
          <a:ln w="12700">
            <a:solidFill>
              <a:srgbClr val="FFFFFF">
                <a:alpha val="63084"/>
              </a:srgbClr>
            </a:solidFill>
            <a:prstDash val="solid"/>
          </a:ln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365760" y="2833100"/>
            <a:ext cx="5486400" cy="2946094"/>
          </a:xfrm>
          <a:prstGeom prst="rect">
            <a:avLst/>
          </a:prstGeom>
          <a:solidFill>
            <a:srgbClr val="1A1A4E"/>
          </a:solidFill>
          <a:ln w="12700">
            <a:solidFill>
              <a:schemeClr val="accent1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solidFill>
                <a:srgbClr val="F0A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548640" y="2955020"/>
            <a:ext cx="512064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E05252"/>
                </a:solidFill>
                <a:latin typeface="Arial"/>
                <a:cs typeface="Arial"/>
              </a:rPr>
              <a:t> </a:t>
            </a:r>
            <a:r>
              <a:rPr lang="en-US" b="1">
                <a:solidFill>
                  <a:schemeClr val="accent1"/>
                </a:solidFill>
                <a:latin typeface="Arial"/>
                <a:cs typeface="Arial"/>
              </a:rPr>
              <a:t> BitLocker key retrieval</a:t>
            </a:r>
          </a:p>
        </p:txBody>
      </p:sp>
      <p:sp>
        <p:nvSpPr>
          <p:cNvPr id="36" name="Text 34"/>
          <p:cNvSpPr/>
          <p:nvPr/>
        </p:nvSpPr>
        <p:spPr>
          <a:xfrm>
            <a:off x="548640" y="3549288"/>
            <a:ext cx="5181600" cy="223366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>
              <a:buSzPct val="100000"/>
              <a:buChar char="•"/>
            </a:pPr>
            <a:r>
              <a:rPr lang="en-US" sz="140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Retrieve the 48-digit BitLocker recovery key for any enrolled device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140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when users are locked out of their encrypted drive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Searches by device name or user—fast for help desk workflows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buSzPct val="100000"/>
              <a:buChar char="•"/>
            </a:pP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Keys sourced from Azure AD/Intune BitLocker storage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buSzPct val="100000"/>
              <a:buChar char="•"/>
            </a:pPr>
            <a:r>
              <a:rPr lang="en-US" sz="140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audit trail of key retrievals for compliance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RBAC-gated—only authorized roles can retrieve keys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37" name="Shape 35"/>
          <p:cNvSpPr/>
          <p:nvPr/>
        </p:nvSpPr>
        <p:spPr>
          <a:xfrm>
            <a:off x="6278880" y="2833100"/>
            <a:ext cx="5486400" cy="2946094"/>
          </a:xfrm>
          <a:prstGeom prst="rect">
            <a:avLst/>
          </a:prstGeom>
          <a:solidFill>
            <a:srgbClr val="1A1A4E"/>
          </a:solidFill>
          <a:ln w="12700">
            <a:solidFill>
              <a:srgbClr val="1D9DB8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6461760" y="2955020"/>
            <a:ext cx="512064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b="1">
                <a:solidFill>
                  <a:srgbClr val="1D9DB7"/>
                </a:solidFill>
                <a:latin typeface="Arial"/>
                <a:cs typeface="Arial"/>
              </a:rPr>
              <a:t>  LAPS password retrieval</a:t>
            </a:r>
          </a:p>
        </p:txBody>
      </p:sp>
      <p:sp>
        <p:nvSpPr>
          <p:cNvPr id="41" name="Text 39"/>
          <p:cNvSpPr/>
          <p:nvPr/>
        </p:nvSpPr>
        <p:spPr>
          <a:xfrm>
            <a:off x="6461760" y="3549288"/>
            <a:ext cx="5181600" cy="223366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285750" indent="-285750">
              <a:buSzPct val="100000"/>
              <a:buFont typeface="Arial"/>
              <a:buChar char="•"/>
            </a:pPr>
            <a:r>
              <a:rPr lang="en-US" sz="140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Fetch the current Local Admin Password Solution credential for any device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40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for local admin access when domain connectivity fails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Passwords auto-rotate per configured schedule—always current</a:t>
            </a:r>
            <a:endParaRPr lang="en-US" sz="1400">
              <a:latin typeface="Arial"/>
              <a:cs typeface="Arial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40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Sourced from Azure AD LAPS or Windows LAPS policies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400">
                <a:solidFill>
                  <a:srgbClr val="E8E8F0"/>
                </a:solidFill>
                <a:latin typeface="Arial"/>
                <a:cs typeface="Arial"/>
              </a:rPr>
              <a:t>Access logs maintained for security and accountability</a:t>
            </a:r>
            <a:endParaRPr lang="en-US" sz="1400">
              <a:latin typeface="Arial"/>
              <a:cs typeface="Arial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400">
                <a:solidFill>
                  <a:srgbClr val="E8E8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Scoped to authorized technicians per RBAC configuration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2B06CC5-28AC-5F68-9265-35972DEDD4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solidFill>
                  <a:srgbClr val="FFFFFF"/>
                </a:solidFill>
                <a:latin typeface="Arial"/>
                <a:ea typeface="Verdana"/>
                <a:cs typeface="Arial"/>
              </a:rPr>
              <a:t>BITLOCKER &amp; LAPS—CRACKING THE DEATH STAR VAULT CODES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D1D94E1-BC2C-F4BF-D8D3-B35EDC1CEB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327" y="797551"/>
            <a:ext cx="10363661" cy="1839498"/>
          </a:xfrm>
        </p:spPr>
        <p:txBody>
          <a:bodyPr lIns="91440" tIns="45720" rIns="91440" bIns="45720" anchor="t"/>
          <a:lstStyle/>
          <a:p>
            <a:pPr marL="0" indent="0"/>
            <a:r>
              <a:rPr lang="en-US" dirty="0">
                <a:latin typeface="Arial"/>
                <a:cs typeface="Arial"/>
              </a:rPr>
              <a:t>Retrieve BitLocker recovery keys and LAPS credentials directly from the Nerdio portal without searching through Azure AD or Intune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E9E42-114A-12AC-BE7A-457F16B7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5DAE6A-A3DB-BCD5-8DCF-C1BD61EA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738187"/>
            <a:ext cx="1034415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297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56502-E644-A2B2-638B-BC40942FE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8BF48D-9E75-E55D-40D7-642E69A0DE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49975-A452-9D90-7504-2909776C24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7529" y="611014"/>
            <a:ext cx="10317480" cy="423256"/>
          </a:xfrm>
        </p:spPr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What about that offboarding user flow?</a:t>
            </a:r>
            <a:endParaRPr lang="en-US" dirty="0"/>
          </a:p>
        </p:txBody>
      </p:sp>
      <p:pic>
        <p:nvPicPr>
          <p:cNvPr id="5" name="OffboardNC26">
            <a:hlinkClick r:id="" action="ppaction://media"/>
            <a:extLst>
              <a:ext uri="{FF2B5EF4-FFF2-40B4-BE49-F238E27FC236}">
                <a16:creationId xmlns:a16="http://schemas.microsoft.com/office/drawing/2014/main" id="{8ED84B33-2593-D936-DD3C-32FA478A9F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93" y="1596455"/>
            <a:ext cx="7516123" cy="427814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079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18D90E8-DA31-E8C3-F547-6E572178E0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Chuck Mikuzis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53A7ED4-45BD-BBEB-AA77-4CB41D9EF7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7880" y="3387577"/>
            <a:ext cx="2890195" cy="928783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Product Manager, Nerdio Manager for MSP</a:t>
            </a:r>
          </a:p>
          <a:p>
            <a:r>
              <a:rPr lang="en-US"/>
              <a:t>AVD and Azure infrastructure</a:t>
            </a:r>
          </a:p>
        </p:txBody>
      </p:sp>
      <p:pic>
        <p:nvPicPr>
          <p:cNvPr id="4" name="Picture Placeholder 2" descr="A person in an orange uniform&#10;&#10;AI-generated content may be incorrect.">
            <a:extLst>
              <a:ext uri="{FF2B5EF4-FFF2-40B4-BE49-F238E27FC236}">
                <a16:creationId xmlns:a16="http://schemas.microsoft.com/office/drawing/2014/main" id="{EFBCD4AF-7758-92E7-2139-DC63C0A04A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89" b="14745"/>
          <a:stretch>
            <a:fillRect/>
          </a:stretch>
        </p:blipFill>
        <p:spPr>
          <a:xfrm>
            <a:off x="2673577" y="1833948"/>
            <a:ext cx="2892364" cy="31912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83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35CD8-42FF-818E-1BA9-31834C6B2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75B54-692B-E8F4-67F0-A5D5E90B65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Connect with the Product Team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DB485D8-693A-89CF-3CE3-4569212D31F8}"/>
              </a:ext>
            </a:extLst>
          </p:cNvPr>
          <p:cNvSpPr txBox="1">
            <a:spLocks/>
          </p:cNvSpPr>
          <p:nvPr/>
        </p:nvSpPr>
        <p:spPr>
          <a:xfrm>
            <a:off x="2685649" y="2885630"/>
            <a:ext cx="4701269" cy="585787"/>
          </a:xfrm>
          <a:prstGeom prst="rect">
            <a:avLst/>
          </a:prstGeom>
        </p:spPr>
        <p:txBody>
          <a:bodyPr vert="horz" lIns="0" tIns="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We’d love to have interviews with you!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1F76ACC-A5F1-EE20-89B1-56BA81F06D28}"/>
              </a:ext>
            </a:extLst>
          </p:cNvPr>
          <p:cNvSpPr txBox="1">
            <a:spLocks/>
          </p:cNvSpPr>
          <p:nvPr/>
        </p:nvSpPr>
        <p:spPr>
          <a:xfrm>
            <a:off x="2682252" y="3746848"/>
            <a:ext cx="4701269" cy="353717"/>
          </a:xfrm>
          <a:prstGeom prst="rect">
            <a:avLst/>
          </a:prstGeom>
        </p:spPr>
        <p:txBody>
          <a:bodyPr vert="horz" lIns="0" tIns="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>
                <a:solidFill>
                  <a:schemeClr val="bg1"/>
                </a:solidFill>
                <a:latin typeface="Arial"/>
                <a:cs typeface="Arial"/>
              </a:rPr>
              <a:t>nerdio.co/</a:t>
            </a:r>
            <a:r>
              <a:rPr lang="en-US" sz="2400" b="1" u="sng" err="1">
                <a:solidFill>
                  <a:schemeClr val="bg1"/>
                </a:solidFill>
                <a:latin typeface="Arial"/>
                <a:cs typeface="Arial"/>
              </a:rPr>
              <a:t>nmm-pdi</a:t>
            </a:r>
            <a:endParaRPr lang="en-US" sz="2400" b="1" u="sng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Placeholder 8" descr="A qr code with a logo&#10;&#10;AI-generated content may be incorrect.">
            <a:extLst>
              <a:ext uri="{FF2B5EF4-FFF2-40B4-BE49-F238E27FC236}">
                <a16:creationId xmlns:a16="http://schemas.microsoft.com/office/drawing/2014/main" id="{1E5F83B0-20F4-228B-293F-82244D451F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" b="33"/>
          <a:stretch/>
        </p:blipFill>
        <p:spPr>
          <a:xfrm>
            <a:off x="8319978" y="2242937"/>
            <a:ext cx="2372744" cy="2372126"/>
          </a:xfrm>
          <a:prstGeom prst="roundRect">
            <a:avLst>
              <a:gd name="adj" fmla="val 6016"/>
            </a:avLst>
          </a:prstGeom>
          <a:solidFill>
            <a:srgbClr val="FFFFFF"/>
          </a:solidFill>
          <a:effectLst>
            <a:outerShdw blurRad="287710" dist="38100" dir="8100000" algn="tr" rotWithShape="0">
              <a:prstClr val="black">
                <a:alpha val="15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762DE-9730-9F52-0BC4-A805010C2B0A}"/>
              </a:ext>
            </a:extLst>
          </p:cNvPr>
          <p:cNvSpPr txBox="1"/>
          <p:nvPr/>
        </p:nvSpPr>
        <p:spPr>
          <a:xfrm>
            <a:off x="1435100" y="5234931"/>
            <a:ext cx="9328727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Please remember to fill out the post-breakout survey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8386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95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141A2CC-F647-49FC-AEDE-6A295200DE5C}"/>
              </a:ext>
            </a:extLst>
          </p:cNvPr>
          <p:cNvSpPr txBox="1">
            <a:spLocks/>
          </p:cNvSpPr>
          <p:nvPr/>
        </p:nvSpPr>
        <p:spPr>
          <a:xfrm>
            <a:off x="1361117" y="1153206"/>
            <a:ext cx="9469765" cy="21906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 dirty="0">
                <a:solidFill>
                  <a:srgbClr val="CDFF4E"/>
                </a:solidFill>
              </a:rPr>
              <a:t>Thank </a:t>
            </a:r>
            <a:r>
              <a:rPr lang="en-US" sz="13800" dirty="0"/>
              <a:t>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47B38-59BD-1EC8-40B7-91DE2C219547}"/>
              </a:ext>
            </a:extLst>
          </p:cNvPr>
          <p:cNvSpPr txBox="1"/>
          <p:nvPr/>
        </p:nvSpPr>
        <p:spPr>
          <a:xfrm>
            <a:off x="1523556" y="3648932"/>
            <a:ext cx="9144886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Please remember to fill out the post-breakout survey in the app.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Stop by the </a:t>
            </a:r>
            <a:r>
              <a:rPr lang="en-US" sz="2400" b="1" err="1">
                <a:solidFill>
                  <a:srgbClr val="CDFF4E"/>
                </a:solidFill>
                <a:latin typeface="Arial"/>
                <a:cs typeface="Arial"/>
              </a:rPr>
              <a:t>Nerdio</a:t>
            </a:r>
            <a:r>
              <a:rPr lang="en-US" sz="2400" b="1">
                <a:solidFill>
                  <a:srgbClr val="CDFF4E"/>
                </a:solidFill>
                <a:latin typeface="Arial"/>
                <a:cs typeface="Arial"/>
              </a:rPr>
              <a:t> booth in the Expo Hall 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to take advantage of our exclusive, lowest-ever pricing on Microsoft 365 management!</a:t>
            </a:r>
          </a:p>
        </p:txBody>
      </p:sp>
    </p:spTree>
    <p:extLst>
      <p:ext uri="{BB962C8B-B14F-4D97-AF65-F5344CB8AC3E}">
        <p14:creationId xmlns:p14="http://schemas.microsoft.com/office/powerpoint/2010/main" val="2530828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5E9C3-EC2F-5A2E-9F87-B305E1553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14E722-1B3D-9DE7-A704-C800A8252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b"/>
          <a:lstStyle/>
          <a:p>
            <a:pPr marL="10795" indent="-10795"/>
            <a:r>
              <a:rPr lang="en-US">
                <a:latin typeface="Arial"/>
                <a:cs typeface="Arial"/>
              </a:rPr>
              <a:t>Prepping your Stormtrooper operating procedure (SOP)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548DF-9C1F-E207-FECE-F59A494DB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8" y="4331387"/>
            <a:ext cx="5491001" cy="865639"/>
          </a:xfrm>
        </p:spPr>
        <p:txBody>
          <a:bodyPr lIns="91440" tIns="45720" rIns="91440" bIns="45720" anchor="t"/>
          <a:lstStyle/>
          <a:p>
            <a:pPr marL="0" indent="0"/>
            <a:r>
              <a:rPr lang="en-US"/>
              <a:t>Even in a galaxy of chaos, your empire needs some standards.</a:t>
            </a:r>
          </a:p>
        </p:txBody>
      </p:sp>
    </p:spTree>
    <p:extLst>
      <p:ext uri="{BB962C8B-B14F-4D97-AF65-F5344CB8AC3E}">
        <p14:creationId xmlns:p14="http://schemas.microsoft.com/office/powerpoint/2010/main" val="4616275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A1D30ED0-8D93-0DDA-FF2A-7824873EA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77" y="1567170"/>
            <a:ext cx="7979064" cy="444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86CA5-EAA3-F349-91C4-FE1C90FB97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630" y="851430"/>
            <a:ext cx="10317480" cy="423256"/>
          </a:xfrm>
        </p:spPr>
        <p:txBody>
          <a:bodyPr lIns="91440" tIns="45720" rIns="91440" bIns="45720" anchor="ctr"/>
          <a:lstStyle/>
          <a:p>
            <a:r>
              <a:rPr lang="en-US">
                <a:latin typeface="Arial"/>
                <a:cs typeface="Arial"/>
              </a:rPr>
              <a:t>RBAC roles for help desk </a:t>
            </a:r>
          </a:p>
        </p:txBody>
      </p:sp>
    </p:spTree>
    <p:extLst>
      <p:ext uri="{BB962C8B-B14F-4D97-AF65-F5344CB8AC3E}">
        <p14:creationId xmlns:p14="http://schemas.microsoft.com/office/powerpoint/2010/main" val="345914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BCD1D-35FB-9306-218B-A5BD6FD51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0DED3-95FC-6DDB-17A9-29181A2784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7719" y="849251"/>
            <a:ext cx="10317480" cy="423256"/>
          </a:xfrm>
        </p:spPr>
        <p:txBody>
          <a:bodyPr lIns="91440" tIns="45720" rIns="91440" bIns="45720" anchor="ctr"/>
          <a:lstStyle/>
          <a:p>
            <a:r>
              <a:rPr lang="en-US">
                <a:latin typeface="Arial"/>
                <a:cs typeface="Arial"/>
              </a:rPr>
              <a:t>RBAC roles for help desk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6EA0E-6A9D-F584-3DD7-43997160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11" y="1482503"/>
            <a:ext cx="9334488" cy="45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87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81799-7F4B-6AD1-0E6B-AE95654CC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29">
            <a:extLst>
              <a:ext uri="{FF2B5EF4-FFF2-40B4-BE49-F238E27FC236}">
                <a16:creationId xmlns:a16="http://schemas.microsoft.com/office/drawing/2014/main" id="{BD18DBED-3950-A399-B3CA-5CC2DC0C9C70}"/>
              </a:ext>
            </a:extLst>
          </p:cNvPr>
          <p:cNvSpPr/>
          <p:nvPr/>
        </p:nvSpPr>
        <p:spPr>
          <a:xfrm>
            <a:off x="897358" y="5772860"/>
            <a:ext cx="6079287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50">
                <a:solidFill>
                  <a:srgbClr val="FFFFFF"/>
                </a:solidFill>
                <a:latin typeface="Arial"/>
                <a:cs typeface="Arial"/>
              </a:rPr>
              <a:t>Prevent help desk technicians from making unauthorized changes—route sensitive actions through an approval chain before execution.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80F69-B591-E9BB-E412-485CF0B4D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350" y="162356"/>
            <a:ext cx="11693063" cy="305444"/>
          </a:xfrm>
        </p:spPr>
        <p:txBody>
          <a:bodyPr lIns="91440" tIns="45720" rIns="91440" bIns="45720" anchor="ctr"/>
          <a:lstStyle/>
          <a:p>
            <a:r>
              <a:rPr lang="en-US" dirty="0">
                <a:solidFill>
                  <a:srgbClr val="FFFFFF"/>
                </a:solidFill>
                <a:latin typeface="Arial"/>
                <a:ea typeface="Verdana"/>
                <a:cs typeface="Arial"/>
              </a:rPr>
              <a:t>APPROVAL WORKFLOWS–THE JEDI COUNCIL MUST APPROVE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28F8E87-D033-6C49-8244-E5D898A43412}"/>
              </a:ext>
            </a:extLst>
          </p:cNvPr>
          <p:cNvGrpSpPr/>
          <p:nvPr/>
        </p:nvGrpSpPr>
        <p:grpSpPr>
          <a:xfrm>
            <a:off x="897357" y="3638590"/>
            <a:ext cx="10585934" cy="1984151"/>
            <a:chOff x="897357" y="3638590"/>
            <a:chExt cx="10585934" cy="1984151"/>
          </a:xfrm>
        </p:grpSpPr>
        <p:sp>
          <p:nvSpPr>
            <p:cNvPr id="55" name="Shape 53">
              <a:extLst>
                <a:ext uri="{FF2B5EF4-FFF2-40B4-BE49-F238E27FC236}">
                  <a16:creationId xmlns:a16="http://schemas.microsoft.com/office/drawing/2014/main" id="{888D7C2A-0E7D-0306-C5B3-D4CC57531707}"/>
                </a:ext>
              </a:extLst>
            </p:cNvPr>
            <p:cNvSpPr/>
            <p:nvPr/>
          </p:nvSpPr>
          <p:spPr>
            <a:xfrm>
              <a:off x="6339840" y="3638590"/>
              <a:ext cx="5142271" cy="933410"/>
            </a:xfrm>
            <a:prstGeom prst="rect">
              <a:avLst/>
            </a:prstGeom>
            <a:noFill/>
            <a:ln w="12700">
              <a:solidFill>
                <a:schemeClr val="accent5"/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hape 6">
              <a:extLst>
                <a:ext uri="{FF2B5EF4-FFF2-40B4-BE49-F238E27FC236}">
                  <a16:creationId xmlns:a16="http://schemas.microsoft.com/office/drawing/2014/main" id="{639465D6-BC61-1844-573E-473F324E7DF1}"/>
                </a:ext>
              </a:extLst>
            </p:cNvPr>
            <p:cNvSpPr/>
            <p:nvPr/>
          </p:nvSpPr>
          <p:spPr>
            <a:xfrm>
              <a:off x="2992859" y="4181337"/>
              <a:ext cx="27775" cy="27775"/>
            </a:xfrm>
            <a:prstGeom prst="ellipse">
              <a:avLst/>
            </a:prstGeom>
            <a:solidFill>
              <a:srgbClr val="FFFFFF">
                <a:alpha val="53023"/>
              </a:srgbClr>
            </a:solidFill>
            <a:ln w="12700">
              <a:solidFill>
                <a:srgbClr val="FFFFFF">
                  <a:alpha val="53023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hape 8">
              <a:extLst>
                <a:ext uri="{FF2B5EF4-FFF2-40B4-BE49-F238E27FC236}">
                  <a16:creationId xmlns:a16="http://schemas.microsoft.com/office/drawing/2014/main" id="{6ACE3899-B055-9BEF-30C4-50DB80D4DAF1}"/>
                </a:ext>
              </a:extLst>
            </p:cNvPr>
            <p:cNvSpPr/>
            <p:nvPr/>
          </p:nvSpPr>
          <p:spPr>
            <a:xfrm>
              <a:off x="9798597" y="4181025"/>
              <a:ext cx="67560" cy="67560"/>
            </a:xfrm>
            <a:prstGeom prst="ellipse">
              <a:avLst/>
            </a:prstGeom>
            <a:solidFill>
              <a:srgbClr val="FFFFFF">
                <a:alpha val="23180"/>
              </a:srgbClr>
            </a:solidFill>
            <a:ln w="12700">
              <a:solidFill>
                <a:srgbClr val="FFFFFF">
                  <a:alpha val="23180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hape 19">
              <a:extLst>
                <a:ext uri="{FF2B5EF4-FFF2-40B4-BE49-F238E27FC236}">
                  <a16:creationId xmlns:a16="http://schemas.microsoft.com/office/drawing/2014/main" id="{25C3FFCE-7668-52AF-1A29-4A62714427FB}"/>
                </a:ext>
              </a:extLst>
            </p:cNvPr>
            <p:cNvSpPr/>
            <p:nvPr/>
          </p:nvSpPr>
          <p:spPr>
            <a:xfrm>
              <a:off x="7232489" y="4086580"/>
              <a:ext cx="56216" cy="56216"/>
            </a:xfrm>
            <a:prstGeom prst="ellipse">
              <a:avLst/>
            </a:prstGeom>
            <a:solidFill>
              <a:srgbClr val="FFFFFF">
                <a:alpha val="62650"/>
              </a:srgbClr>
            </a:solidFill>
            <a:ln w="12700">
              <a:solidFill>
                <a:srgbClr val="FFFFFF">
                  <a:alpha val="62650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Shape 22">
              <a:extLst>
                <a:ext uri="{FF2B5EF4-FFF2-40B4-BE49-F238E27FC236}">
                  <a16:creationId xmlns:a16="http://schemas.microsoft.com/office/drawing/2014/main" id="{9125DAF1-3E6E-AB65-5576-98F3EDB85844}"/>
                </a:ext>
              </a:extLst>
            </p:cNvPr>
            <p:cNvSpPr/>
            <p:nvPr/>
          </p:nvSpPr>
          <p:spPr>
            <a:xfrm>
              <a:off x="6975029" y="4166597"/>
              <a:ext cx="69375" cy="69375"/>
            </a:xfrm>
            <a:prstGeom prst="ellipse">
              <a:avLst/>
            </a:prstGeom>
            <a:solidFill>
              <a:srgbClr val="FFFFFF">
                <a:alpha val="50064"/>
              </a:srgbClr>
            </a:solidFill>
            <a:ln w="12700">
              <a:solidFill>
                <a:srgbClr val="FFFFFF">
                  <a:alpha val="50064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Shape 24">
              <a:extLst>
                <a:ext uri="{FF2B5EF4-FFF2-40B4-BE49-F238E27FC236}">
                  <a16:creationId xmlns:a16="http://schemas.microsoft.com/office/drawing/2014/main" id="{8DAF6820-3083-0AD5-3DE7-DCCA96310CE2}"/>
                </a:ext>
              </a:extLst>
            </p:cNvPr>
            <p:cNvSpPr/>
            <p:nvPr/>
          </p:nvSpPr>
          <p:spPr>
            <a:xfrm>
              <a:off x="6640971" y="5240735"/>
              <a:ext cx="60196" cy="60196"/>
            </a:xfrm>
            <a:prstGeom prst="ellipse">
              <a:avLst/>
            </a:prstGeom>
            <a:solidFill>
              <a:srgbClr val="FFFFFF">
                <a:alpha val="41085"/>
              </a:srgbClr>
            </a:solidFill>
            <a:ln w="12700">
              <a:solidFill>
                <a:srgbClr val="FFFFFF">
                  <a:alpha val="41085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 51">
              <a:extLst>
                <a:ext uri="{FF2B5EF4-FFF2-40B4-BE49-F238E27FC236}">
                  <a16:creationId xmlns:a16="http://schemas.microsoft.com/office/drawing/2014/main" id="{9D4F237D-D6DC-0B10-A5CE-346ADE642A35}"/>
                </a:ext>
              </a:extLst>
            </p:cNvPr>
            <p:cNvSpPr/>
            <p:nvPr/>
          </p:nvSpPr>
          <p:spPr>
            <a:xfrm>
              <a:off x="920168" y="3715938"/>
              <a:ext cx="5120640" cy="3657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400" b="1">
                  <a:solidFill>
                    <a:srgbClr val="1D9D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Configurable per action type</a:t>
              </a:r>
              <a:endParaRPr lang="en-US" sz="1400">
                <a:solidFill>
                  <a:srgbClr val="1D9D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52">
              <a:extLst>
                <a:ext uri="{FF2B5EF4-FFF2-40B4-BE49-F238E27FC236}">
                  <a16:creationId xmlns:a16="http://schemas.microsoft.com/office/drawing/2014/main" id="{023145F8-28A4-2F95-AEAD-7EF8DD01C7E8}"/>
                </a:ext>
              </a:extLst>
            </p:cNvPr>
            <p:cNvSpPr/>
            <p:nvPr/>
          </p:nvSpPr>
          <p:spPr>
            <a:xfrm>
              <a:off x="920168" y="4073700"/>
              <a:ext cx="3907996" cy="483093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Define which operations require manager's sign-off vs. self-service.</a:t>
              </a:r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51" name="Shape 49">
              <a:extLst>
                <a:ext uri="{FF2B5EF4-FFF2-40B4-BE49-F238E27FC236}">
                  <a16:creationId xmlns:a16="http://schemas.microsoft.com/office/drawing/2014/main" id="{C89E8CDD-6AEA-DBEC-4CAF-D61A5B2FE153}"/>
                </a:ext>
              </a:extLst>
            </p:cNvPr>
            <p:cNvSpPr/>
            <p:nvPr/>
          </p:nvSpPr>
          <p:spPr>
            <a:xfrm>
              <a:off x="897357" y="3638590"/>
              <a:ext cx="5142271" cy="933410"/>
            </a:xfrm>
            <a:prstGeom prst="rect">
              <a:avLst/>
            </a:prstGeom>
            <a:noFill/>
            <a:ln w="12700">
              <a:solidFill>
                <a:schemeClr val="accent5"/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 55">
              <a:extLst>
                <a:ext uri="{FF2B5EF4-FFF2-40B4-BE49-F238E27FC236}">
                  <a16:creationId xmlns:a16="http://schemas.microsoft.com/office/drawing/2014/main" id="{309D0E26-0B48-18A6-2B07-B91F633AF86D}"/>
                </a:ext>
              </a:extLst>
            </p:cNvPr>
            <p:cNvSpPr/>
            <p:nvPr/>
          </p:nvSpPr>
          <p:spPr>
            <a:xfrm>
              <a:off x="6362651" y="3666777"/>
              <a:ext cx="5120640" cy="3657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400" b="1">
                  <a:solidFill>
                    <a:srgbClr val="1D9D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Email notifications</a:t>
              </a:r>
              <a:endParaRPr lang="en-US" sz="1400">
                <a:solidFill>
                  <a:srgbClr val="1D9D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 56">
              <a:extLst>
                <a:ext uri="{FF2B5EF4-FFF2-40B4-BE49-F238E27FC236}">
                  <a16:creationId xmlns:a16="http://schemas.microsoft.com/office/drawing/2014/main" id="{715A9742-796F-9633-8B28-11E16C928C57}"/>
                </a:ext>
              </a:extLst>
            </p:cNvPr>
            <p:cNvSpPr/>
            <p:nvPr/>
          </p:nvSpPr>
          <p:spPr>
            <a:xfrm>
              <a:off x="6387231" y="4016346"/>
              <a:ext cx="4465157" cy="54864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Approvers receive instant alerts; requestors get confirmation on resolution.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Shape 57">
              <a:extLst>
                <a:ext uri="{FF2B5EF4-FFF2-40B4-BE49-F238E27FC236}">
                  <a16:creationId xmlns:a16="http://schemas.microsoft.com/office/drawing/2014/main" id="{1F1FCE84-6369-90DD-7D76-DAB866330934}"/>
                </a:ext>
              </a:extLst>
            </p:cNvPr>
            <p:cNvSpPr/>
            <p:nvPr/>
          </p:nvSpPr>
          <p:spPr>
            <a:xfrm>
              <a:off x="897357" y="4689331"/>
              <a:ext cx="5142271" cy="933410"/>
            </a:xfrm>
            <a:prstGeom prst="rect">
              <a:avLst/>
            </a:prstGeom>
            <a:noFill/>
            <a:ln w="12700">
              <a:solidFill>
                <a:schemeClr val="accent5"/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 59">
              <a:extLst>
                <a:ext uri="{FF2B5EF4-FFF2-40B4-BE49-F238E27FC236}">
                  <a16:creationId xmlns:a16="http://schemas.microsoft.com/office/drawing/2014/main" id="{0226063C-A91A-C7F5-D76E-B895AC946761}"/>
                </a:ext>
              </a:extLst>
            </p:cNvPr>
            <p:cNvSpPr/>
            <p:nvPr/>
          </p:nvSpPr>
          <p:spPr>
            <a:xfrm>
              <a:off x="920168" y="4766679"/>
              <a:ext cx="5120640" cy="3657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400" b="1">
                  <a:solidFill>
                    <a:srgbClr val="1D9D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Audit trail</a:t>
              </a:r>
              <a:endParaRPr lang="en-US" sz="1400">
                <a:solidFill>
                  <a:srgbClr val="1D9D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 60">
              <a:extLst>
                <a:ext uri="{FF2B5EF4-FFF2-40B4-BE49-F238E27FC236}">
                  <a16:creationId xmlns:a16="http://schemas.microsoft.com/office/drawing/2014/main" id="{9AD5E8FC-81FF-2F7E-5E17-F1348C606C90}"/>
                </a:ext>
              </a:extLst>
            </p:cNvPr>
            <p:cNvSpPr/>
            <p:nvPr/>
          </p:nvSpPr>
          <p:spPr>
            <a:xfrm>
              <a:off x="920168" y="4993345"/>
              <a:ext cx="5120640" cy="54864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Every request, approval, and denial is logged for compliance.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 63">
              <a:extLst>
                <a:ext uri="{FF2B5EF4-FFF2-40B4-BE49-F238E27FC236}">
                  <a16:creationId xmlns:a16="http://schemas.microsoft.com/office/drawing/2014/main" id="{011DD57A-F3A7-76D5-FED0-E2E26E57B56A}"/>
                </a:ext>
              </a:extLst>
            </p:cNvPr>
            <p:cNvSpPr/>
            <p:nvPr/>
          </p:nvSpPr>
          <p:spPr>
            <a:xfrm>
              <a:off x="6362651" y="4717518"/>
              <a:ext cx="5120640" cy="3657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400" b="1">
                  <a:solidFill>
                    <a:srgbClr val="1D9D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Scope-aware</a:t>
              </a:r>
              <a:endParaRPr lang="en-US" sz="1400">
                <a:solidFill>
                  <a:srgbClr val="1D9D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 64">
              <a:extLst>
                <a:ext uri="{FF2B5EF4-FFF2-40B4-BE49-F238E27FC236}">
                  <a16:creationId xmlns:a16="http://schemas.microsoft.com/office/drawing/2014/main" id="{53759FC0-64BB-C0A4-617F-8D7831232772}"/>
                </a:ext>
              </a:extLst>
            </p:cNvPr>
            <p:cNvSpPr/>
            <p:nvPr/>
          </p:nvSpPr>
          <p:spPr>
            <a:xfrm>
              <a:off x="6403618" y="4968766"/>
              <a:ext cx="4522512" cy="614187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00">
                  <a:solidFill>
                    <a:srgbClr val="E8E8F0"/>
                  </a:solidFill>
                  <a:latin typeface="Arial"/>
                  <a:cs typeface="Arial"/>
                </a:rPr>
                <a:t>Approvals can be configured per client/tenant for granular control.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Shape 61">
              <a:extLst>
                <a:ext uri="{FF2B5EF4-FFF2-40B4-BE49-F238E27FC236}">
                  <a16:creationId xmlns:a16="http://schemas.microsoft.com/office/drawing/2014/main" id="{7F3592AD-C751-5326-81EB-8504BE120E44}"/>
                </a:ext>
              </a:extLst>
            </p:cNvPr>
            <p:cNvSpPr/>
            <p:nvPr/>
          </p:nvSpPr>
          <p:spPr>
            <a:xfrm>
              <a:off x="6339840" y="4689331"/>
              <a:ext cx="5142271" cy="933410"/>
            </a:xfrm>
            <a:prstGeom prst="rect">
              <a:avLst/>
            </a:prstGeom>
            <a:noFill/>
            <a:ln w="12700">
              <a:solidFill>
                <a:schemeClr val="accent5"/>
              </a:solidFill>
              <a:prstDash val="solid"/>
            </a:ln>
          </p:spPr>
          <p:txBody>
            <a:bodyPr/>
            <a:lstStyle/>
            <a:p>
              <a:endParaRPr lang="en-US" sz="2400">
                <a:solidFill>
                  <a:srgbClr val="1D9D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604BAE-CFD3-FFA0-48A2-58D66102D3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791" y="660248"/>
            <a:ext cx="11202383" cy="1545771"/>
          </a:xfrm>
        </p:spPr>
        <p:txBody>
          <a:bodyPr lIns="91440" tIns="45720" rIns="91440" bIns="45720" anchor="t"/>
          <a:lstStyle/>
          <a:p>
            <a:pPr marL="0" indent="0"/>
            <a:r>
              <a:rPr lang="en-US">
                <a:solidFill>
                  <a:srgbClr val="CCFF4E"/>
                </a:solidFill>
                <a:latin typeface="Arial"/>
                <a:cs typeface="Arial"/>
              </a:rPr>
              <a:t>Prevent help desk technicians from making unauthorized changes—route sensitive actions through an approval chain before execution</a:t>
            </a:r>
            <a:endParaRPr lang="en-US" i="1">
              <a:solidFill>
                <a:srgbClr val="CCFF4E"/>
              </a:solidFill>
              <a:latin typeface="Arial"/>
              <a:cs typeface="Arial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DF93CC5-1F72-2D67-99D8-14ABF86443EE}"/>
              </a:ext>
            </a:extLst>
          </p:cNvPr>
          <p:cNvGrpSpPr/>
          <p:nvPr/>
        </p:nvGrpSpPr>
        <p:grpSpPr>
          <a:xfrm>
            <a:off x="922921" y="2583589"/>
            <a:ext cx="10343864" cy="840331"/>
            <a:chOff x="677115" y="2247654"/>
            <a:chExt cx="10728960" cy="922266"/>
          </a:xfrm>
        </p:grpSpPr>
        <p:sp>
          <p:nvSpPr>
            <p:cNvPr id="20" name="Shape 18">
              <a:extLst>
                <a:ext uri="{FF2B5EF4-FFF2-40B4-BE49-F238E27FC236}">
                  <a16:creationId xmlns:a16="http://schemas.microsoft.com/office/drawing/2014/main" id="{952C6DAC-DBE2-44AB-822E-126697798444}"/>
                </a:ext>
              </a:extLst>
            </p:cNvPr>
            <p:cNvSpPr/>
            <p:nvPr/>
          </p:nvSpPr>
          <p:spPr>
            <a:xfrm>
              <a:off x="10326421" y="2888171"/>
              <a:ext cx="28692" cy="28692"/>
            </a:xfrm>
            <a:prstGeom prst="ellipse">
              <a:avLst/>
            </a:prstGeom>
            <a:solidFill>
              <a:srgbClr val="FFFFFF">
                <a:alpha val="70372"/>
              </a:srgbClr>
            </a:solidFill>
            <a:ln w="12700">
              <a:solidFill>
                <a:srgbClr val="FFFFFF">
                  <a:alpha val="70372"/>
                </a:srgbClr>
              </a:solidFill>
              <a:prstDash val="solid"/>
            </a:ln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hape 30">
              <a:extLst>
                <a:ext uri="{FF2B5EF4-FFF2-40B4-BE49-F238E27FC236}">
                  <a16:creationId xmlns:a16="http://schemas.microsoft.com/office/drawing/2014/main" id="{094CA77D-07E4-8E54-A517-486ADC84D5D1}"/>
                </a:ext>
              </a:extLst>
            </p:cNvPr>
            <p:cNvSpPr/>
            <p:nvPr/>
          </p:nvSpPr>
          <p:spPr>
            <a:xfrm>
              <a:off x="677115" y="2247654"/>
              <a:ext cx="1609344" cy="922266"/>
            </a:xfrm>
            <a:prstGeom prst="rect">
              <a:avLst/>
            </a:prstGeom>
            <a:solidFill>
              <a:srgbClr val="1A1A4E"/>
            </a:solidFill>
            <a:ln w="12700">
              <a:solidFill>
                <a:srgbClr val="7030A0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33">
              <a:extLst>
                <a:ext uri="{FF2B5EF4-FFF2-40B4-BE49-F238E27FC236}">
                  <a16:creationId xmlns:a16="http://schemas.microsoft.com/office/drawing/2014/main" id="{9AB59366-0DD9-7186-D896-30841819A7BF}"/>
                </a:ext>
              </a:extLst>
            </p:cNvPr>
            <p:cNvSpPr/>
            <p:nvPr/>
          </p:nvSpPr>
          <p:spPr>
            <a:xfrm>
              <a:off x="2375998" y="2428568"/>
              <a:ext cx="463296" cy="60960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pPr algn="ctr"/>
              <a:r>
                <a:rPr lang="en-US" sz="1850">
                  <a:solidFill>
                    <a:srgbClr val="7030A0"/>
                  </a:solidFill>
                  <a:latin typeface="Arial"/>
                  <a:cs typeface="Arial"/>
                </a:rPr>
                <a:t>▶</a:t>
              </a:r>
            </a:p>
          </p:txBody>
        </p:sp>
        <p:sp>
          <p:nvSpPr>
            <p:cNvPr id="36" name="Shape 34">
              <a:extLst>
                <a:ext uri="{FF2B5EF4-FFF2-40B4-BE49-F238E27FC236}">
                  <a16:creationId xmlns:a16="http://schemas.microsoft.com/office/drawing/2014/main" id="{A1D39282-ACC5-537E-74DD-952DE9594B73}"/>
                </a:ext>
              </a:extLst>
            </p:cNvPr>
            <p:cNvSpPr/>
            <p:nvPr/>
          </p:nvSpPr>
          <p:spPr>
            <a:xfrm>
              <a:off x="2957019" y="2247654"/>
              <a:ext cx="1609344" cy="922266"/>
            </a:xfrm>
            <a:prstGeom prst="rect">
              <a:avLst/>
            </a:prstGeom>
            <a:solidFill>
              <a:srgbClr val="1A1A4E"/>
            </a:solidFill>
            <a:ln w="12700">
              <a:solidFill>
                <a:srgbClr val="FFD700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37">
              <a:extLst>
                <a:ext uri="{FF2B5EF4-FFF2-40B4-BE49-F238E27FC236}">
                  <a16:creationId xmlns:a16="http://schemas.microsoft.com/office/drawing/2014/main" id="{95283B88-9879-F8B6-9617-B199222DF8A2}"/>
                </a:ext>
              </a:extLst>
            </p:cNvPr>
            <p:cNvSpPr/>
            <p:nvPr/>
          </p:nvSpPr>
          <p:spPr>
            <a:xfrm>
              <a:off x="4639515" y="2428568"/>
              <a:ext cx="463296" cy="60960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algn="ctr"/>
              <a:r>
                <a:rPr lang="en-US" sz="1867">
                  <a:solidFill>
                    <a:srgbClr val="FFD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▶</a:t>
              </a:r>
              <a:endParaRPr lang="en-US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 32">
              <a:extLst>
                <a:ext uri="{FF2B5EF4-FFF2-40B4-BE49-F238E27FC236}">
                  <a16:creationId xmlns:a16="http://schemas.microsoft.com/office/drawing/2014/main" id="{D9F1CD94-318A-E1FD-1C7F-6E8A27B967BE}"/>
                </a:ext>
              </a:extLst>
            </p:cNvPr>
            <p:cNvSpPr/>
            <p:nvPr/>
          </p:nvSpPr>
          <p:spPr>
            <a:xfrm>
              <a:off x="869172" y="2324017"/>
              <a:ext cx="1307166" cy="776749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67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Technician</a:t>
              </a:r>
              <a:endParaRPr lang="en-US" sz="1467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50" b="1">
                  <a:solidFill>
                    <a:srgbClr val="FFFFFF"/>
                  </a:solidFill>
                  <a:latin typeface="Arial"/>
                  <a:cs typeface="Arial"/>
                </a:rPr>
                <a:t>initiates action</a:t>
              </a:r>
              <a:endParaRPr lang="en-US" sz="14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 41">
              <a:extLst>
                <a:ext uri="{FF2B5EF4-FFF2-40B4-BE49-F238E27FC236}">
                  <a16:creationId xmlns:a16="http://schemas.microsoft.com/office/drawing/2014/main" id="{C38CAD8F-849F-B1A7-6A31-9956C2544134}"/>
                </a:ext>
              </a:extLst>
            </p:cNvPr>
            <p:cNvSpPr/>
            <p:nvPr/>
          </p:nvSpPr>
          <p:spPr>
            <a:xfrm>
              <a:off x="6968580" y="2428568"/>
              <a:ext cx="463296" cy="60960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pPr algn="ctr"/>
              <a:r>
                <a:rPr lang="en-US" sz="1850">
                  <a:solidFill>
                    <a:schemeClr val="accent3"/>
                  </a:solidFill>
                  <a:latin typeface="Arial"/>
                  <a:cs typeface="Arial"/>
                </a:rPr>
                <a:t>▶</a:t>
              </a:r>
            </a:p>
          </p:txBody>
        </p:sp>
        <p:sp>
          <p:nvSpPr>
            <p:cNvPr id="38" name="Text 36">
              <a:extLst>
                <a:ext uri="{FF2B5EF4-FFF2-40B4-BE49-F238E27FC236}">
                  <a16:creationId xmlns:a16="http://schemas.microsoft.com/office/drawing/2014/main" id="{B9B113B9-6290-4F8B-2866-11D8382D3774}"/>
                </a:ext>
              </a:extLst>
            </p:cNvPr>
            <p:cNvSpPr/>
            <p:nvPr/>
          </p:nvSpPr>
          <p:spPr>
            <a:xfrm>
              <a:off x="3149076" y="2324017"/>
              <a:ext cx="1307166" cy="776749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67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Request</a:t>
              </a:r>
              <a:endParaRPr lang="en-US" sz="1467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50" b="1">
                  <a:solidFill>
                    <a:srgbClr val="FFFFFF"/>
                  </a:solidFill>
                  <a:latin typeface="Arial"/>
                  <a:cs typeface="Arial"/>
                </a:rPr>
                <a:t>submitted</a:t>
              </a:r>
              <a:endParaRPr lang="en-US" sz="14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Shape 42">
              <a:extLst>
                <a:ext uri="{FF2B5EF4-FFF2-40B4-BE49-F238E27FC236}">
                  <a16:creationId xmlns:a16="http://schemas.microsoft.com/office/drawing/2014/main" id="{8ED1A845-1FEF-3B8C-2543-8C8BB64468D4}"/>
                </a:ext>
              </a:extLst>
            </p:cNvPr>
            <p:cNvSpPr/>
            <p:nvPr/>
          </p:nvSpPr>
          <p:spPr>
            <a:xfrm>
              <a:off x="7533214" y="2247654"/>
              <a:ext cx="1609344" cy="922266"/>
            </a:xfrm>
            <a:prstGeom prst="rect">
              <a:avLst/>
            </a:prstGeom>
            <a:solidFill>
              <a:srgbClr val="1A1A4E"/>
            </a:solidFill>
            <a:ln w="12700">
              <a:solidFill>
                <a:schemeClr val="accent1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Shape 38">
              <a:extLst>
                <a:ext uri="{FF2B5EF4-FFF2-40B4-BE49-F238E27FC236}">
                  <a16:creationId xmlns:a16="http://schemas.microsoft.com/office/drawing/2014/main" id="{EDF19B7F-63BA-96E9-EF5E-76FCD675C505}"/>
                </a:ext>
              </a:extLst>
            </p:cNvPr>
            <p:cNvSpPr/>
            <p:nvPr/>
          </p:nvSpPr>
          <p:spPr>
            <a:xfrm>
              <a:off x="5253310" y="2247654"/>
              <a:ext cx="1609344" cy="922266"/>
            </a:xfrm>
            <a:prstGeom prst="rect">
              <a:avLst/>
            </a:prstGeom>
            <a:solidFill>
              <a:srgbClr val="1A1A4E"/>
            </a:solidFill>
            <a:ln w="12700">
              <a:solidFill>
                <a:srgbClr val="FFD700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45">
              <a:extLst>
                <a:ext uri="{FF2B5EF4-FFF2-40B4-BE49-F238E27FC236}">
                  <a16:creationId xmlns:a16="http://schemas.microsoft.com/office/drawing/2014/main" id="{FDD5C1A3-7483-3AC1-406E-99CD71FAE015}"/>
                </a:ext>
              </a:extLst>
            </p:cNvPr>
            <p:cNvSpPr/>
            <p:nvPr/>
          </p:nvSpPr>
          <p:spPr>
            <a:xfrm>
              <a:off x="9248484" y="2428568"/>
              <a:ext cx="463296" cy="60960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pPr algn="ctr"/>
              <a:r>
                <a:rPr lang="en-US" sz="1850">
                  <a:solidFill>
                    <a:schemeClr val="accent1"/>
                  </a:solidFill>
                  <a:latin typeface="Arial"/>
                  <a:cs typeface="Arial"/>
                </a:rPr>
                <a:t>▶</a:t>
              </a:r>
            </a:p>
          </p:txBody>
        </p:sp>
        <p:sp>
          <p:nvSpPr>
            <p:cNvPr id="48" name="Shape 46">
              <a:extLst>
                <a:ext uri="{FF2B5EF4-FFF2-40B4-BE49-F238E27FC236}">
                  <a16:creationId xmlns:a16="http://schemas.microsoft.com/office/drawing/2014/main" id="{56B99EAD-670A-912E-9D5B-211BD16BF7A6}"/>
                </a:ext>
              </a:extLst>
            </p:cNvPr>
            <p:cNvSpPr/>
            <p:nvPr/>
          </p:nvSpPr>
          <p:spPr>
            <a:xfrm>
              <a:off x="9796731" y="2247654"/>
              <a:ext cx="1609344" cy="922266"/>
            </a:xfrm>
            <a:prstGeom prst="rect">
              <a:avLst/>
            </a:prstGeom>
            <a:solidFill>
              <a:srgbClr val="1A1A4E"/>
            </a:solidFill>
            <a:ln w="12700">
              <a:solidFill>
                <a:schemeClr val="accent1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44">
              <a:extLst>
                <a:ext uri="{FF2B5EF4-FFF2-40B4-BE49-F238E27FC236}">
                  <a16:creationId xmlns:a16="http://schemas.microsoft.com/office/drawing/2014/main" id="{9C508287-EC81-0426-B514-9CD7EA0C95FB}"/>
                </a:ext>
              </a:extLst>
            </p:cNvPr>
            <p:cNvSpPr/>
            <p:nvPr/>
          </p:nvSpPr>
          <p:spPr>
            <a:xfrm>
              <a:off x="7741658" y="2324017"/>
              <a:ext cx="1307166" cy="776749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50" b="1">
                  <a:solidFill>
                    <a:srgbClr val="FFFFFF"/>
                  </a:solidFill>
                  <a:latin typeface="Arial"/>
                  <a:cs typeface="Arial"/>
                </a:rPr>
                <a:t>Approved/</a:t>
              </a:r>
              <a:br>
                <a:rPr lang="en-US" sz="1450" b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en-US" sz="1450" b="1">
                  <a:solidFill>
                    <a:srgbClr val="FFFFFF"/>
                  </a:solidFill>
                  <a:latin typeface="Arial"/>
                  <a:cs typeface="Arial"/>
                </a:rPr>
                <a:t>denied</a:t>
              </a:r>
              <a:endParaRPr lang="en-US" sz="14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 48">
              <a:extLst>
                <a:ext uri="{FF2B5EF4-FFF2-40B4-BE49-F238E27FC236}">
                  <a16:creationId xmlns:a16="http://schemas.microsoft.com/office/drawing/2014/main" id="{531A06FF-D447-84D9-AD83-C5145C43AA56}"/>
                </a:ext>
              </a:extLst>
            </p:cNvPr>
            <p:cNvSpPr/>
            <p:nvPr/>
          </p:nvSpPr>
          <p:spPr>
            <a:xfrm>
              <a:off x="9988788" y="2324017"/>
              <a:ext cx="1307166" cy="776749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67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Action</a:t>
              </a:r>
              <a:endParaRPr lang="en-US" sz="1467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50" b="1">
                  <a:solidFill>
                    <a:srgbClr val="FFFFFF"/>
                  </a:solidFill>
                  <a:latin typeface="Arial"/>
                  <a:cs typeface="Arial"/>
                </a:rPr>
                <a:t>executed</a:t>
              </a:r>
              <a:endParaRPr lang="en-US" sz="14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 40">
              <a:extLst>
                <a:ext uri="{FF2B5EF4-FFF2-40B4-BE49-F238E27FC236}">
                  <a16:creationId xmlns:a16="http://schemas.microsoft.com/office/drawing/2014/main" id="{4AA7FE75-2F3E-140B-E449-C947B5E73971}"/>
                </a:ext>
              </a:extLst>
            </p:cNvPr>
            <p:cNvSpPr/>
            <p:nvPr/>
          </p:nvSpPr>
          <p:spPr>
            <a:xfrm>
              <a:off x="5453560" y="2324018"/>
              <a:ext cx="1307166" cy="776749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ctr"/>
            <a:lstStyle/>
            <a:p>
              <a:r>
                <a:rPr lang="en-US" sz="1467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Approver</a:t>
              </a:r>
              <a:endParaRPr lang="en-US" sz="1467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50" b="1">
                  <a:solidFill>
                    <a:srgbClr val="FFFFFF"/>
                  </a:solidFill>
                  <a:latin typeface="Arial"/>
                  <a:cs typeface="Arial"/>
                </a:rPr>
                <a:t>notified</a:t>
              </a:r>
              <a:endParaRPr lang="en-US" sz="14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5010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A8AC-3975-5219-B63C-45F268ED1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1FBC-C549-3805-F1D2-0D7585870F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630" y="841974"/>
            <a:ext cx="10317480" cy="423256"/>
          </a:xfrm>
        </p:spPr>
        <p:txBody>
          <a:bodyPr lIns="91440" tIns="45720" rIns="91440" bIns="45720" anchor="ctr"/>
          <a:lstStyle/>
          <a:p>
            <a:r>
              <a:rPr lang="en-US">
                <a:latin typeface="Arial"/>
                <a:cs typeface="Arial"/>
              </a:rPr>
              <a:t>Approval workflows in only 2 steps!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61907-3252-3436-AEB0-688673817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30" y="1747591"/>
            <a:ext cx="5804129" cy="4011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39D5A-C1D2-5D9A-64D2-178B34D18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683" y="1712686"/>
            <a:ext cx="4603566" cy="409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8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7544B-36E3-C458-4F00-6FA45FA75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B06F2-1CF6-CEE0-8220-5CB97FDBED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630" y="856351"/>
            <a:ext cx="10317480" cy="423256"/>
          </a:xfrm>
        </p:spPr>
        <p:txBody>
          <a:bodyPr lIns="91440" tIns="45720" rIns="91440" bIns="45720" anchor="ctr"/>
          <a:lstStyle/>
          <a:p>
            <a:r>
              <a:rPr lang="en-US">
                <a:latin typeface="Arial"/>
                <a:cs typeface="Arial"/>
              </a:rPr>
              <a:t>Approval workflows—get notified!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983C0-D78B-2B95-5192-1178815207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9" t="8355" r="-50" b="3133"/>
          <a:stretch>
            <a:fillRect/>
          </a:stretch>
        </p:blipFill>
        <p:spPr>
          <a:xfrm>
            <a:off x="1496216" y="2395329"/>
            <a:ext cx="9206769" cy="24324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92667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120936"/>
      </a:dk2>
      <a:lt2>
        <a:srgbClr val="FEFFFF"/>
      </a:lt2>
      <a:accent1>
        <a:srgbClr val="CCFF4E"/>
      </a:accent1>
      <a:accent2>
        <a:srgbClr val="F46901"/>
      </a:accent2>
      <a:accent3>
        <a:srgbClr val="F9AD26"/>
      </a:accent3>
      <a:accent4>
        <a:srgbClr val="644456"/>
      </a:accent4>
      <a:accent5>
        <a:srgbClr val="1D9DB7"/>
      </a:accent5>
      <a:accent6>
        <a:srgbClr val="FEFFFF"/>
      </a:accent6>
      <a:hlink>
        <a:srgbClr val="CCFE4D"/>
      </a:hlink>
      <a:folHlink>
        <a:srgbClr val="1D9DB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Custom 5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CEFE4C"/>
      </a:accent1>
      <a:accent2>
        <a:srgbClr val="D05A09"/>
      </a:accent2>
      <a:accent3>
        <a:srgbClr val="120936"/>
      </a:accent3>
      <a:accent4>
        <a:srgbClr val="644456"/>
      </a:accent4>
      <a:accent5>
        <a:srgbClr val="F0A725"/>
      </a:accent5>
      <a:accent6>
        <a:srgbClr val="A449D4"/>
      </a:accent6>
      <a:hlink>
        <a:srgbClr val="FDFDFD"/>
      </a:hlink>
      <a:folHlink>
        <a:srgbClr val="F7F7F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09a975a-5853-4b47-8fac-c283ce43aaa7" xsi:nil="true"/>
    <lcf76f155ced4ddcb4097134ff3c332f xmlns="573bd8af-12d0-4099-b3e3-caa3d3e6ccdb">
      <Terms xmlns="http://schemas.microsoft.com/office/infopath/2007/PartnerControls"/>
    </lcf76f155ced4ddcb4097134ff3c332f>
    <EventDate xmlns="573bd8af-12d0-4099-b3e3-caa3d3e6ccdb" xsi:nil="true"/>
    <BusinessArea xmlns="573bd8af-12d0-4099-b3e3-caa3d3e6ccdb" xsi:nil="true"/>
    <Region xmlns="573bd8af-12d0-4099-b3e3-caa3d3e6ccdb" xsi:nil="true"/>
    <Date xmlns="573bd8af-12d0-4099-b3e3-caa3d3e6ccd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501AB5FEDC9D41AE2ECC9624BBE9C6" ma:contentTypeVersion="24" ma:contentTypeDescription="Create a new document." ma:contentTypeScope="" ma:versionID="3d0285b1267edda0e7f8dab315fc4959">
  <xsd:schema xmlns:xsd="http://www.w3.org/2001/XMLSchema" xmlns:xs="http://www.w3.org/2001/XMLSchema" xmlns:p="http://schemas.microsoft.com/office/2006/metadata/properties" xmlns:ns2="573bd8af-12d0-4099-b3e3-caa3d3e6ccdb" xmlns:ns3="209a975a-5853-4b47-8fac-c283ce43aaa7" targetNamespace="http://schemas.microsoft.com/office/2006/metadata/properties" ma:root="true" ma:fieldsID="36a9eef70913511e6d163e4390f59c15" ns2:_="" ns3:_="">
    <xsd:import namespace="573bd8af-12d0-4099-b3e3-caa3d3e6ccdb"/>
    <xsd:import namespace="209a975a-5853-4b47-8fac-c283ce43aa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Date" minOccurs="0"/>
                <xsd:element ref="ns2:EventDate" minOccurs="0"/>
                <xsd:element ref="ns2:Region" minOccurs="0"/>
                <xsd:element ref="ns2:BusinessAre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bd8af-12d0-4099-b3e3-caa3d3e6cc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8a70988-60c9-4030-8f8e-0b4a667f5f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Date" ma:index="27" nillable="true" ma:displayName="Date" ma:format="DateOnly" ma:internalName="Date">
      <xsd:simpleType>
        <xsd:restriction base="dms:DateTime"/>
      </xsd:simpleType>
    </xsd:element>
    <xsd:element name="EventDate" ma:index="28" nillable="true" ma:displayName="Event Date" ma:format="DateOnly" ma:internalName="EventDate">
      <xsd:simpleType>
        <xsd:restriction base="dms:DateTime"/>
      </xsd:simpleType>
    </xsd:element>
    <xsd:element name="Region" ma:index="29" nillable="true" ma:displayName="Region" ma:format="Dropdown" ma:internalName="Region">
      <xsd:simpleType>
        <xsd:union memberTypes="dms:Text">
          <xsd:simpleType>
            <xsd:restriction base="dms:Choice">
              <xsd:enumeration value="Americas"/>
              <xsd:enumeration value="EMEA"/>
              <xsd:enumeration value="APAC"/>
            </xsd:restriction>
          </xsd:simpleType>
        </xsd:union>
      </xsd:simpleType>
    </xsd:element>
    <xsd:element name="BusinessArea" ma:index="30" nillable="true" ma:displayName="Business Area" ma:format="Dropdown" ma:internalName="BusinessArea">
      <xsd:simpleType>
        <xsd:union memberTypes="dms:Text">
          <xsd:simpleType>
            <xsd:restriction base="dms:Choice">
              <xsd:enumeration value="MSP"/>
              <xsd:enumeration value="Enterprise"/>
              <xsd:enumeration value="Corporate"/>
              <xsd:enumeration value="Internal"/>
              <xsd:enumeration value="Community (all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9a975a-5853-4b47-8fac-c283ce43aaa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c8eebff-8d40-4238-913e-238bd513bd75}" ma:internalName="TaxCatchAll" ma:showField="CatchAllData" ma:web="209a975a-5853-4b47-8fac-c283ce43aa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DB049A-7AB7-4D45-A540-FAE436BE1F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E96E7D-BB09-43BA-A94B-6B5A0B3714A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73bd8af-12d0-4099-b3e3-caa3d3e6ccdb"/>
    <ds:schemaRef ds:uri="http://purl.org/dc/dcmitype/"/>
    <ds:schemaRef ds:uri="http://purl.org/dc/elements/1.1/"/>
    <ds:schemaRef ds:uri="209a975a-5853-4b47-8fac-c283ce43aaa7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B1857B1-37D3-45F6-8E1B-2054E04BEB3C}">
  <ds:schemaRefs>
    <ds:schemaRef ds:uri="209a975a-5853-4b47-8fac-c283ce43aaa7"/>
    <ds:schemaRef ds:uri="573bd8af-12d0-4099-b3e3-caa3d3e6cc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15801</TotalTime>
  <Words>1802</Words>
  <Application>Microsoft Office PowerPoint</Application>
  <PresentationFormat>Widescreen</PresentationFormat>
  <Paragraphs>218</Paragraphs>
  <Slides>32</Slides>
  <Notes>14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Chang</dc:creator>
  <cp:lastModifiedBy>Chuck Mikuzis</cp:lastModifiedBy>
  <cp:revision>2</cp:revision>
  <dcterms:created xsi:type="dcterms:W3CDTF">2025-11-11T21:04:50Z</dcterms:created>
  <dcterms:modified xsi:type="dcterms:W3CDTF">2026-05-20T21:04:18Z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0x0101004E501AB5FEDC9D41AE2ECC9624BBE9C6</vt:lpwstr>
  </property>
  <property fmtid="{D5CDD505-2E9C-101B-9397-08002B2CF9AE}" pid="3" name="MediaServiceImageTags">
    <vt:lpwstr/>
  </property>
</Properties>
</file>